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xml" ContentType="application/vnd.openxmlformats-officedocument.presentationml.notesSlide+xml"/>
  <Override PartName="/ppt/theme/themeOverride2.xml" ContentType="application/vnd.openxmlformats-officedocument.themeOverride+xml"/>
  <Override PartName="/ppt/theme/themeOverride3.xml" ContentType="application/vnd.openxmlformats-officedocument.themeOverride+xml"/>
  <Override PartName="/ppt/notesSlides/notesSlide2.xml" ContentType="application/vnd.openxmlformats-officedocument.presentationml.notesSlide+xml"/>
  <Override PartName="/ppt/charts/chart1.xml" ContentType="application/vnd.openxmlformats-officedocument.drawingml.chart+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style1.xml" ContentType="application/vnd.ms-office.chartstyle+xml"/>
  <Override PartName="/ppt/charts/colors1.xml" ContentType="application/vnd.ms-office.chartcolorstyle+xml"/>
  <Override PartName="/ppt/charts/chart1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4" r:id="rId1"/>
    <p:sldMasterId id="2147483735" r:id="rId2"/>
    <p:sldMasterId id="2147483774" r:id="rId3"/>
  </p:sldMasterIdLst>
  <p:notesMasterIdLst>
    <p:notesMasterId r:id="rId34"/>
  </p:notesMasterIdLst>
  <p:sldIdLst>
    <p:sldId id="256" r:id="rId4"/>
    <p:sldId id="306" r:id="rId5"/>
    <p:sldId id="257" r:id="rId6"/>
    <p:sldId id="258" r:id="rId7"/>
    <p:sldId id="259" r:id="rId8"/>
    <p:sldId id="260" r:id="rId9"/>
    <p:sldId id="261" r:id="rId10"/>
    <p:sldId id="262" r:id="rId11"/>
    <p:sldId id="307" r:id="rId12"/>
    <p:sldId id="295" r:id="rId13"/>
    <p:sldId id="294" r:id="rId14"/>
    <p:sldId id="304" r:id="rId15"/>
    <p:sldId id="293" r:id="rId16"/>
    <p:sldId id="291" r:id="rId17"/>
    <p:sldId id="263" r:id="rId18"/>
    <p:sldId id="292" r:id="rId19"/>
    <p:sldId id="303" r:id="rId20"/>
    <p:sldId id="305" r:id="rId21"/>
    <p:sldId id="311" r:id="rId22"/>
    <p:sldId id="299" r:id="rId23"/>
    <p:sldId id="309" r:id="rId24"/>
    <p:sldId id="310" r:id="rId25"/>
    <p:sldId id="301" r:id="rId26"/>
    <p:sldId id="302" r:id="rId27"/>
    <p:sldId id="297" r:id="rId28"/>
    <p:sldId id="298" r:id="rId29"/>
    <p:sldId id="266" r:id="rId30"/>
    <p:sldId id="267" r:id="rId31"/>
    <p:sldId id="268" r:id="rId32"/>
    <p:sldId id="26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notesMaster" Target="notesMasters/notes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xml"/><Relationship Id="rId1" Type="http://schemas.microsoft.com/office/2011/relationships/chartStyle" Target="style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2.xml"/><Relationship Id="rId1" Type="http://schemas.microsoft.com/office/2011/relationships/chartStyle" Target="style2.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600"/>
            </a:pPr>
            <a:r>
              <a:rPr lang="en-US" sz="1600" dirty="0"/>
              <a:t>Export Value (USD billion)</a:t>
            </a:r>
          </a:p>
        </c:rich>
      </c:tx>
      <c:layout>
        <c:manualLayout>
          <c:xMode val="edge"/>
          <c:yMode val="edge"/>
          <c:x val="0.19864200102344931"/>
          <c:y val="2.384532457961663E-2"/>
        </c:manualLayout>
      </c:layout>
      <c:overlay val="0"/>
    </c:title>
    <c:autoTitleDeleted val="0"/>
    <c:plotArea>
      <c:layout>
        <c:manualLayout>
          <c:layoutTarget val="inner"/>
          <c:xMode val="edge"/>
          <c:yMode val="edge"/>
          <c:x val="0.21057290424106734"/>
          <c:y val="0.18870865058078376"/>
          <c:w val="0.58720562799361364"/>
          <c:h val="0.67535860330469311"/>
        </c:manualLayout>
      </c:layout>
      <c:lineChart>
        <c:grouping val="standard"/>
        <c:varyColors val="0"/>
        <c:ser>
          <c:idx val="0"/>
          <c:order val="0"/>
          <c:tx>
            <c:strRef>
              <c:f>Sheet1!$B$1</c:f>
              <c:strCache>
                <c:ptCount val="1"/>
                <c:pt idx="0">
                  <c:v>Export Value</c:v>
                </c:pt>
              </c:strCache>
            </c:strRef>
          </c:tx>
          <c:dLbls>
            <c:dLbl>
              <c:idx val="0"/>
              <c:layout>
                <c:manualLayout>
                  <c:x val="-8.1644513360128138E-2"/>
                  <c:y val="7.948410233461999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F593-4902-BA10-AE58AB81D213}"/>
                </c:ext>
              </c:extLst>
            </c:dLbl>
            <c:dLbl>
              <c:idx val="1"/>
              <c:layout>
                <c:manualLayout>
                  <c:x val="-5.9871951484868031E-17"/>
                  <c:y val="3.974220763269437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F593-4902-BA10-AE58AB81D213}"/>
                </c:ext>
              </c:extLst>
            </c:dLbl>
            <c:spPr>
              <a:noFill/>
              <a:ln>
                <a:noFill/>
              </a:ln>
              <a:effectLst/>
            </c:spPr>
            <c:txPr>
              <a:bodyPr/>
              <a:lstStyle/>
              <a:p>
                <a:pPr>
                  <a:defRPr sz="1400" b="1">
                    <a:latin typeface="Times New Roman" panose="02020603050405020304" pitchFamily="18" charset="0"/>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Sheet1!$A$2:$A$4</c:f>
              <c:numCache>
                <c:formatCode>General</c:formatCode>
                <c:ptCount val="3"/>
                <c:pt idx="0">
                  <c:v>2019</c:v>
                </c:pt>
                <c:pt idx="1">
                  <c:v>2020</c:v>
                </c:pt>
                <c:pt idx="2">
                  <c:v>2021</c:v>
                </c:pt>
              </c:numCache>
            </c:numRef>
          </c:cat>
          <c:val>
            <c:numRef>
              <c:f>Sheet1!$B$2:$B$4</c:f>
              <c:numCache>
                <c:formatCode>0.00</c:formatCode>
                <c:ptCount val="3"/>
                <c:pt idx="0">
                  <c:v>56.163760850999999</c:v>
                </c:pt>
                <c:pt idx="1">
                  <c:v>45.642595741999997</c:v>
                </c:pt>
                <c:pt idx="2">
                  <c:v>54.681914607000003</c:v>
                </c:pt>
              </c:numCache>
            </c:numRef>
          </c:val>
          <c:smooth val="0"/>
          <c:extLst>
            <c:ext xmlns:c16="http://schemas.microsoft.com/office/drawing/2014/chart" uri="{C3380CC4-5D6E-409C-BE32-E72D297353CC}">
              <c16:uniqueId val="{00000002-F593-4902-BA10-AE58AB81D213}"/>
            </c:ext>
          </c:extLst>
        </c:ser>
        <c:dLbls>
          <c:showLegendKey val="0"/>
          <c:showVal val="0"/>
          <c:showCatName val="0"/>
          <c:showSerName val="0"/>
          <c:showPercent val="0"/>
          <c:showBubbleSize val="0"/>
        </c:dLbls>
        <c:marker val="1"/>
        <c:smooth val="0"/>
        <c:axId val="130938880"/>
        <c:axId val="136839168"/>
      </c:lineChart>
      <c:catAx>
        <c:axId val="130938880"/>
        <c:scaling>
          <c:orientation val="minMax"/>
        </c:scaling>
        <c:delete val="0"/>
        <c:axPos val="b"/>
        <c:numFmt formatCode="General" sourceLinked="1"/>
        <c:majorTickMark val="out"/>
        <c:minorTickMark val="none"/>
        <c:tickLblPos val="nextTo"/>
        <c:txPr>
          <a:bodyPr/>
          <a:lstStyle/>
          <a:p>
            <a:pPr>
              <a:defRPr sz="1600">
                <a:latin typeface="Times New Roman" panose="02020603050405020304" pitchFamily="18" charset="0"/>
                <a:cs typeface="Times New Roman" panose="02020603050405020304" pitchFamily="18" charset="0"/>
              </a:defRPr>
            </a:pPr>
            <a:endParaRPr lang="en-US"/>
          </a:p>
        </c:txPr>
        <c:crossAx val="136839168"/>
        <c:crosses val="autoZero"/>
        <c:auto val="1"/>
        <c:lblAlgn val="ctr"/>
        <c:lblOffset val="100"/>
        <c:noMultiLvlLbl val="0"/>
      </c:catAx>
      <c:valAx>
        <c:axId val="136839168"/>
        <c:scaling>
          <c:orientation val="minMax"/>
        </c:scaling>
        <c:delete val="0"/>
        <c:axPos val="l"/>
        <c:majorGridlines>
          <c:spPr>
            <a:ln>
              <a:noFill/>
            </a:ln>
          </c:spPr>
        </c:majorGridlines>
        <c:numFmt formatCode="0.00" sourceLinked="1"/>
        <c:majorTickMark val="out"/>
        <c:minorTickMark val="none"/>
        <c:tickLblPos val="nextTo"/>
        <c:txPr>
          <a:bodyPr/>
          <a:lstStyle/>
          <a:p>
            <a:pPr>
              <a:defRPr sz="1600">
                <a:latin typeface="Times New Roman" panose="02020603050405020304" pitchFamily="18" charset="0"/>
                <a:cs typeface="Times New Roman" panose="02020603050405020304" pitchFamily="18" charset="0"/>
              </a:defRPr>
            </a:pPr>
            <a:endParaRPr lang="en-US"/>
          </a:p>
        </c:txPr>
        <c:crossAx val="130938880"/>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1943125500618075"/>
          <c:y val="1.4905474088605016E-2"/>
        </c:manualLayout>
      </c:layout>
      <c:overlay val="0"/>
      <c:txPr>
        <a:bodyPr/>
        <a:lstStyle/>
        <a:p>
          <a:pPr>
            <a:defRPr sz="1600">
              <a:latin typeface="Times New Roman" panose="02020603050405020304" pitchFamily="18" charset="0"/>
              <a:cs typeface="Times New Roman" panose="02020603050405020304" pitchFamily="18" charset="0"/>
            </a:defRPr>
          </a:pPr>
          <a:endParaRPr lang="en-US"/>
        </a:p>
      </c:txPr>
    </c:title>
    <c:autoTitleDeleted val="0"/>
    <c:plotArea>
      <c:layout>
        <c:manualLayout>
          <c:layoutTarget val="inner"/>
          <c:xMode val="edge"/>
          <c:yMode val="edge"/>
          <c:x val="6.5407568163867627E-2"/>
          <c:y val="0.18889379091807851"/>
          <c:w val="0.61252789072477809"/>
          <c:h val="0.72075889399423276"/>
        </c:manualLayout>
      </c:layout>
      <c:pieChart>
        <c:varyColors val="1"/>
        <c:ser>
          <c:idx val="0"/>
          <c:order val="0"/>
          <c:tx>
            <c:strRef>
              <c:f>Sheet1!$B$1</c:f>
              <c:strCache>
                <c:ptCount val="1"/>
                <c:pt idx="0">
                  <c:v>US Pig iron import (Million Tonnes)</c:v>
                </c:pt>
              </c:strCache>
            </c:strRef>
          </c:tx>
          <c:dLbls>
            <c:dLbl>
              <c:idx val="0"/>
              <c:layout>
                <c:manualLayout>
                  <c:x val="-0.23018636543902998"/>
                  <c:y val="0.15252446223878557"/>
                </c:manualLayout>
              </c:layout>
              <c:tx>
                <c:rich>
                  <a:bodyPr/>
                  <a:lstStyle/>
                  <a:p>
                    <a:r>
                      <a:rPr lang="en-US" sz="1600" dirty="0">
                        <a:solidFill>
                          <a:schemeClr val="bg1"/>
                        </a:solidFill>
                      </a:rPr>
                      <a:t>33.33%</a:t>
                    </a:r>
                    <a:endParaRPr lang="en-US" sz="2800" dirty="0">
                      <a:solidFill>
                        <a:schemeClr val="bg1"/>
                      </a:solidFill>
                    </a:endParaRPr>
                  </a:p>
                </c:rich>
              </c:tx>
              <c:showLegendKey val="0"/>
              <c:showVal val="1"/>
              <c:showCatName val="0"/>
              <c:showSerName val="0"/>
              <c:showPercent val="0"/>
              <c:showBubbleSize val="0"/>
              <c:extLst>
                <c:ext xmlns:c15="http://schemas.microsoft.com/office/drawing/2012/chart" uri="{CE6537A1-D6FC-4f65-9D91-7224C49458BB}">
                  <c15:layout>
                    <c:manualLayout>
                      <c:w val="0.23053958718185777"/>
                      <c:h val="0.14054465768939955"/>
                    </c:manualLayout>
                  </c15:layout>
                  <c15:showDataLabelsRange val="0"/>
                </c:ext>
                <c:ext xmlns:c16="http://schemas.microsoft.com/office/drawing/2014/chart" uri="{C3380CC4-5D6E-409C-BE32-E72D297353CC}">
                  <c16:uniqueId val="{00000000-93DD-4757-B846-0B32C8F9951A}"/>
                </c:ext>
              </c:extLst>
            </c:dLbl>
            <c:dLbl>
              <c:idx val="1"/>
              <c:layout>
                <c:manualLayout>
                  <c:x val="-6.120192418069044E-2"/>
                  <c:y val="-0.20072935405883433"/>
                </c:manualLayout>
              </c:layout>
              <c:tx>
                <c:rich>
                  <a:bodyPr/>
                  <a:lstStyle/>
                  <a:p>
                    <a:r>
                      <a:rPr lang="en-US" sz="1600" dirty="0">
                        <a:solidFill>
                          <a:schemeClr val="tx1"/>
                        </a:solidFill>
                      </a:rPr>
                      <a:t>28%</a:t>
                    </a:r>
                    <a:endParaRPr lang="en-US" sz="2800" dirty="0">
                      <a:solidFill>
                        <a:schemeClr val="tx1"/>
                      </a:solidFill>
                    </a:endParaRPr>
                  </a:p>
                </c:rich>
              </c:tx>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93DD-4757-B846-0B32C8F9951A}"/>
                </c:ext>
              </c:extLst>
            </c:dLbl>
            <c:dLbl>
              <c:idx val="2"/>
              <c:layout>
                <c:manualLayout>
                  <c:x val="0.15243482957977328"/>
                  <c:y val="0.10497245200082356"/>
                </c:manualLayout>
              </c:layout>
              <c:tx>
                <c:rich>
                  <a:bodyPr/>
                  <a:lstStyle/>
                  <a:p>
                    <a:r>
                      <a:rPr lang="en-US" sz="1600" b="1" dirty="0">
                        <a:solidFill>
                          <a:schemeClr val="bg1"/>
                        </a:solidFill>
                      </a:rPr>
                      <a:t>38.67%</a:t>
                    </a:r>
                    <a:endParaRPr lang="en-US" sz="2800" dirty="0">
                      <a:solidFill>
                        <a:schemeClr val="bg1"/>
                      </a:solidFill>
                    </a:endParaRPr>
                  </a:p>
                </c:rich>
              </c:tx>
              <c:showLegendKey val="0"/>
              <c:showVal val="1"/>
              <c:showCatName val="0"/>
              <c:showSerName val="0"/>
              <c:showPercent val="0"/>
              <c:showBubbleSize val="0"/>
              <c:extLst>
                <c:ext xmlns:c15="http://schemas.microsoft.com/office/drawing/2012/chart" uri="{CE6537A1-D6FC-4f65-9D91-7224C49458BB}">
                  <c15:layout>
                    <c:manualLayout>
                      <c:w val="0.19211632265154813"/>
                      <c:h val="9.3434716564461173E-2"/>
                    </c:manualLayout>
                  </c15:layout>
                  <c15:showDataLabelsRange val="0"/>
                </c:ext>
                <c:ext xmlns:c16="http://schemas.microsoft.com/office/drawing/2014/chart" uri="{C3380CC4-5D6E-409C-BE32-E72D297353CC}">
                  <c16:uniqueId val="{00000002-93DD-4757-B846-0B32C8F9951A}"/>
                </c:ext>
              </c:extLst>
            </c:dLbl>
            <c:spPr>
              <a:noFill/>
              <a:ln>
                <a:noFill/>
              </a:ln>
              <a:effectLst/>
            </c:spPr>
            <c:txPr>
              <a:bodyPr/>
              <a:lstStyle/>
              <a:p>
                <a:pPr>
                  <a:defRPr sz="2000" b="1">
                    <a:latin typeface="Times New Roman" panose="02020603050405020304" pitchFamily="18" charset="0"/>
                    <a:cs typeface="Times New Roman" panose="02020603050405020304" pitchFamily="18" charset="0"/>
                  </a:defRPr>
                </a:pPr>
                <a:endParaRPr lang="en-US"/>
              </a:p>
            </c:txPr>
            <c:showLegendKey val="0"/>
            <c:showVal val="0"/>
            <c:showCatName val="0"/>
            <c:showSerName val="0"/>
            <c:showPercent val="0"/>
            <c:showBubbleSize val="0"/>
            <c:extLst>
              <c:ext xmlns:c15="http://schemas.microsoft.com/office/drawing/2012/chart" uri="{CE6537A1-D6FC-4f65-9D91-7224C49458BB}"/>
            </c:extLst>
          </c:dLbls>
          <c:cat>
            <c:strRef>
              <c:f>Sheet1!$A$2:$A$4</c:f>
              <c:strCache>
                <c:ptCount val="3"/>
                <c:pt idx="0">
                  <c:v>Russia</c:v>
                </c:pt>
                <c:pt idx="1">
                  <c:v>Ukraine</c:v>
                </c:pt>
                <c:pt idx="2">
                  <c:v>Rest of the world</c:v>
                </c:pt>
              </c:strCache>
            </c:strRef>
          </c:cat>
          <c:val>
            <c:numRef>
              <c:f>Sheet1!$B$2:$B$4</c:f>
              <c:numCache>
                <c:formatCode>0%</c:formatCode>
                <c:ptCount val="3"/>
                <c:pt idx="0" formatCode="0.00%">
                  <c:v>0.33329999999999999</c:v>
                </c:pt>
                <c:pt idx="1">
                  <c:v>0.28000000000000003</c:v>
                </c:pt>
                <c:pt idx="2" formatCode="0.00%">
                  <c:v>0.38669999999999999</c:v>
                </c:pt>
              </c:numCache>
            </c:numRef>
          </c:val>
          <c:extLst>
            <c:ext xmlns:c16="http://schemas.microsoft.com/office/drawing/2014/chart" uri="{C3380CC4-5D6E-409C-BE32-E72D297353CC}">
              <c16:uniqueId val="{00000003-93DD-4757-B846-0B32C8F9951A}"/>
            </c:ext>
          </c:extLst>
        </c:ser>
        <c:dLbls>
          <c:showLegendKey val="0"/>
          <c:showVal val="0"/>
          <c:showCatName val="0"/>
          <c:showSerName val="0"/>
          <c:showPercent val="0"/>
          <c:showBubbleSize val="0"/>
          <c:showLeaderLines val="1"/>
        </c:dLbls>
        <c:firstSliceAng val="0"/>
      </c:pieChart>
    </c:plotArea>
    <c:legend>
      <c:legendPos val="r"/>
      <c:layout>
        <c:manualLayout>
          <c:xMode val="edge"/>
          <c:yMode val="edge"/>
          <c:x val="0.72207335403915041"/>
          <c:y val="0.23532137452898477"/>
          <c:w val="0.27792664596084954"/>
          <c:h val="0.66016163815081141"/>
        </c:manualLayout>
      </c:layout>
      <c:overlay val="0"/>
      <c:txPr>
        <a:bodyPr/>
        <a:lstStyle/>
        <a:p>
          <a:pPr>
            <a:defRPr sz="1600">
              <a:latin typeface="Times New Roman" panose="02020603050405020304" pitchFamily="18" charset="0"/>
              <a:cs typeface="Times New Roman" panose="02020603050405020304" pitchFamily="18" charset="0"/>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sz="1600" b="1" dirty="0">
                <a:latin typeface="Times New Roman" panose="02020603050405020304" pitchFamily="18" charset="0"/>
                <a:cs typeface="Times New Roman" panose="02020603050405020304" pitchFamily="18" charset="0"/>
              </a:rPr>
              <a:t>Producers Price Index for steel</a:t>
            </a:r>
            <a:r>
              <a:rPr lang="en-US" sz="1600" b="1" baseline="0" dirty="0">
                <a:latin typeface="Times New Roman" panose="02020603050405020304" pitchFamily="18" charset="0"/>
                <a:cs typeface="Times New Roman" panose="02020603050405020304" pitchFamily="18" charset="0"/>
              </a:rPr>
              <a:t> wire drawing in US.</a:t>
            </a:r>
            <a:endParaRPr lang="en-US" sz="1600" b="1" dirty="0">
              <a:latin typeface="Times New Roman" panose="02020603050405020304" pitchFamily="18" charset="0"/>
              <a:cs typeface="Times New Roman" panose="02020603050405020304" pitchFamily="18" charset="0"/>
            </a:endParaRP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manualLayout>
          <c:layoutTarget val="inner"/>
          <c:xMode val="edge"/>
          <c:yMode val="edge"/>
          <c:x val="8.9083784448818898E-2"/>
          <c:y val="0.10320711717475903"/>
          <c:w val="0.79060371555118114"/>
          <c:h val="0.52139280749306061"/>
        </c:manualLayout>
      </c:layout>
      <c:lineChart>
        <c:grouping val="standard"/>
        <c:varyColors val="0"/>
        <c:ser>
          <c:idx val="0"/>
          <c:order val="0"/>
          <c:tx>
            <c:strRef>
              <c:f>Sheet1!$B$1</c:f>
              <c:strCache>
                <c:ptCount val="1"/>
                <c:pt idx="0">
                  <c:v>Series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Sheet1!$A$2:$A$10</c:f>
              <c:strCache>
                <c:ptCount val="9"/>
                <c:pt idx="0">
                  <c:v>2021 Sep</c:v>
                </c:pt>
                <c:pt idx="1">
                  <c:v>2021 Oct</c:v>
                </c:pt>
                <c:pt idx="2">
                  <c:v>2021 Nov</c:v>
                </c:pt>
                <c:pt idx="3">
                  <c:v>2021 Dec</c:v>
                </c:pt>
                <c:pt idx="4">
                  <c:v>2022 Jan</c:v>
                </c:pt>
                <c:pt idx="5">
                  <c:v>2022 Feb</c:v>
                </c:pt>
                <c:pt idx="6">
                  <c:v>2022 Mar</c:v>
                </c:pt>
                <c:pt idx="7">
                  <c:v>2022 Apr</c:v>
                </c:pt>
                <c:pt idx="8">
                  <c:v>2022 May</c:v>
                </c:pt>
              </c:strCache>
            </c:strRef>
          </c:cat>
          <c:val>
            <c:numRef>
              <c:f>Sheet1!$B$2:$B$10</c:f>
              <c:numCache>
                <c:formatCode>#0.000</c:formatCode>
                <c:ptCount val="9"/>
                <c:pt idx="0">
                  <c:v>310.09899999999999</c:v>
                </c:pt>
                <c:pt idx="1">
                  <c:v>319.10899999999998</c:v>
                </c:pt>
                <c:pt idx="2">
                  <c:v>324.66699999999997</c:v>
                </c:pt>
                <c:pt idx="3">
                  <c:v>340.036</c:v>
                </c:pt>
                <c:pt idx="4">
                  <c:v>349.565</c:v>
                </c:pt>
                <c:pt idx="5">
                  <c:v>361.15600000000001</c:v>
                </c:pt>
                <c:pt idx="6">
                  <c:v>374.47699999999998</c:v>
                </c:pt>
                <c:pt idx="7">
                  <c:v>391.47</c:v>
                </c:pt>
                <c:pt idx="8">
                  <c:v>394.84199999999998</c:v>
                </c:pt>
              </c:numCache>
            </c:numRef>
          </c:val>
          <c:smooth val="0"/>
          <c:extLst>
            <c:ext xmlns:c16="http://schemas.microsoft.com/office/drawing/2014/chart" uri="{C3380CC4-5D6E-409C-BE32-E72D297353CC}">
              <c16:uniqueId val="{00000000-9D41-4C74-9462-A3E470A49CB9}"/>
            </c:ext>
          </c:extLst>
        </c:ser>
        <c:dLbls>
          <c:showLegendKey val="0"/>
          <c:showVal val="0"/>
          <c:showCatName val="0"/>
          <c:showSerName val="0"/>
          <c:showPercent val="0"/>
          <c:showBubbleSize val="0"/>
        </c:dLbls>
        <c:marker val="1"/>
        <c:smooth val="0"/>
        <c:axId val="481176879"/>
        <c:axId val="481172719"/>
      </c:lineChart>
      <c:catAx>
        <c:axId val="481176879"/>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481172719"/>
        <c:crosses val="autoZero"/>
        <c:auto val="1"/>
        <c:lblAlgn val="ctr"/>
        <c:lblOffset val="100"/>
        <c:noMultiLvlLbl val="0"/>
      </c:catAx>
      <c:valAx>
        <c:axId val="481172719"/>
        <c:scaling>
          <c:orientation val="minMax"/>
        </c:scaling>
        <c:delete val="1"/>
        <c:axPos val="l"/>
        <c:majorGridlines>
          <c:spPr>
            <a:ln w="9525" cap="flat" cmpd="sng" algn="ctr">
              <a:noFill/>
              <a:round/>
            </a:ln>
            <a:effectLst/>
          </c:spPr>
        </c:majorGridlines>
        <c:numFmt formatCode="#0.000" sourceLinked="1"/>
        <c:majorTickMark val="none"/>
        <c:minorTickMark val="none"/>
        <c:tickLblPos val="nextTo"/>
        <c:crossAx val="481176879"/>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sz="2000" b="1" dirty="0">
                <a:latin typeface="Times New Roman" panose="02020603050405020304" pitchFamily="18" charset="0"/>
                <a:cs typeface="Times New Roman" panose="02020603050405020304" pitchFamily="18" charset="0"/>
              </a:rPr>
              <a:t>Average Price of steel</a:t>
            </a:r>
            <a:r>
              <a:rPr lang="en-US" sz="2000" b="1" baseline="0" dirty="0">
                <a:latin typeface="Times New Roman" panose="02020603050405020304" pitchFamily="18" charset="0"/>
                <a:cs typeface="Times New Roman" panose="02020603050405020304" pitchFamily="18" charset="0"/>
              </a:rPr>
              <a:t> wire in US</a:t>
            </a:r>
            <a:r>
              <a:rPr lang="en-US" sz="2000" b="1" dirty="0">
                <a:latin typeface="Times New Roman" panose="02020603050405020304" pitchFamily="18" charset="0"/>
                <a:cs typeface="Times New Roman" panose="02020603050405020304" pitchFamily="18" charset="0"/>
              </a:rPr>
              <a:t> (USD) 2022</a:t>
            </a:r>
          </a:p>
        </c:rich>
      </c:tx>
      <c:layout>
        <c:manualLayout>
          <c:xMode val="edge"/>
          <c:yMode val="edge"/>
          <c:x val="0.10298028108865677"/>
          <c:y val="9.3848809125119226E-2"/>
        </c:manualLayout>
      </c:layout>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stacked"/>
        <c:varyColors val="0"/>
        <c:ser>
          <c:idx val="0"/>
          <c:order val="0"/>
          <c:tx>
            <c:strRef>
              <c:f>Sheet1!$B$1</c:f>
              <c:strCache>
                <c:ptCount val="1"/>
                <c:pt idx="0">
                  <c:v>Average Price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tx1">
                        <a:lumMod val="75000"/>
                        <a:lumOff val="25000"/>
                      </a:schemeClr>
                    </a:solidFill>
                    <a:latin typeface="Times New Roman" panose="02020603050405020304" pitchFamily="18" charset="0"/>
                    <a:ea typeface="+mn-ea"/>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Sheet1!$A$2:$A$4</c:f>
              <c:numCache>
                <c:formatCode>mmm\-yy</c:formatCode>
                <c:ptCount val="3"/>
                <c:pt idx="0">
                  <c:v>39142</c:v>
                </c:pt>
                <c:pt idx="1">
                  <c:v>40603</c:v>
                </c:pt>
                <c:pt idx="2">
                  <c:v>42064</c:v>
                </c:pt>
              </c:numCache>
            </c:numRef>
          </c:cat>
          <c:val>
            <c:numRef>
              <c:f>Sheet1!$B$2:$B$4</c:f>
              <c:numCache>
                <c:formatCode>General</c:formatCode>
                <c:ptCount val="3"/>
                <c:pt idx="0">
                  <c:v>645</c:v>
                </c:pt>
                <c:pt idx="1">
                  <c:v>875</c:v>
                </c:pt>
                <c:pt idx="2">
                  <c:v>1015</c:v>
                </c:pt>
              </c:numCache>
            </c:numRef>
          </c:val>
          <c:extLst>
            <c:ext xmlns:c16="http://schemas.microsoft.com/office/drawing/2014/chart" uri="{C3380CC4-5D6E-409C-BE32-E72D297353CC}">
              <c16:uniqueId val="{00000000-DC8C-47D2-90BB-BCF38EBA49A5}"/>
            </c:ext>
          </c:extLst>
        </c:ser>
        <c:dLbls>
          <c:showLegendKey val="0"/>
          <c:showVal val="0"/>
          <c:showCatName val="0"/>
          <c:showSerName val="0"/>
          <c:showPercent val="0"/>
          <c:showBubbleSize val="0"/>
        </c:dLbls>
        <c:gapWidth val="240"/>
        <c:overlap val="100"/>
        <c:axId val="662639951"/>
        <c:axId val="662630799"/>
      </c:barChart>
      <c:catAx>
        <c:axId val="662639951"/>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1" i="0" u="none" strike="noStrike" kern="120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crossAx val="662630799"/>
        <c:crosses val="autoZero"/>
        <c:auto val="0"/>
        <c:lblAlgn val="ctr"/>
        <c:lblOffset val="100"/>
        <c:noMultiLvlLbl val="0"/>
      </c:catAx>
      <c:valAx>
        <c:axId val="662630799"/>
        <c:scaling>
          <c:orientation val="minMax"/>
        </c:scaling>
        <c:delete val="1"/>
        <c:axPos val="l"/>
        <c:majorGridlines>
          <c:spPr>
            <a:ln w="9525" cap="flat" cmpd="sng" algn="ctr">
              <a:noFill/>
              <a:round/>
            </a:ln>
            <a:effectLst/>
          </c:spPr>
        </c:majorGridlines>
        <c:numFmt formatCode="General" sourceLinked="1"/>
        <c:majorTickMark val="none"/>
        <c:minorTickMark val="none"/>
        <c:tickLblPos val="nextTo"/>
        <c:crossAx val="66263995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600"/>
            </a:pPr>
            <a:r>
              <a:rPr lang="en-US" sz="1800" b="1" i="0" u="none" strike="noStrike" kern="1200" baseline="0" dirty="0">
                <a:solidFill>
                  <a:prstClr val="black"/>
                </a:solidFill>
                <a:latin typeface="Times New Roman" panose="02020603050405020304" pitchFamily="18" charset="0"/>
                <a:ea typeface="+mn-ea"/>
                <a:cs typeface="Times New Roman" panose="02020603050405020304" pitchFamily="18" charset="0"/>
              </a:rPr>
              <a:t>Quantity (tonnes)</a:t>
            </a:r>
          </a:p>
        </c:rich>
      </c:tx>
      <c:overlay val="0"/>
    </c:title>
    <c:autoTitleDeleted val="0"/>
    <c:plotArea>
      <c:layout>
        <c:manualLayout>
          <c:layoutTarget val="inner"/>
          <c:xMode val="edge"/>
          <c:yMode val="edge"/>
          <c:x val="0.20616261426049989"/>
          <c:y val="0.14289395216498985"/>
          <c:w val="0.69298352208067415"/>
          <c:h val="0.72482038199997223"/>
        </c:manualLayout>
      </c:layout>
      <c:lineChart>
        <c:grouping val="standard"/>
        <c:varyColors val="0"/>
        <c:ser>
          <c:idx val="0"/>
          <c:order val="0"/>
          <c:tx>
            <c:strRef>
              <c:f>Sheet1!$B$1</c:f>
              <c:strCache>
                <c:ptCount val="1"/>
                <c:pt idx="0">
                  <c:v>Quantity (tonnes)</c:v>
                </c:pt>
              </c:strCache>
            </c:strRef>
          </c:tx>
          <c:spPr>
            <a:ln cmpd="sng">
              <a:solidFill>
                <a:schemeClr val="accent2"/>
              </a:solidFill>
            </a:ln>
          </c:spPr>
          <c:cat>
            <c:numRef>
              <c:f>Sheet1!$A$2:$A$6</c:f>
              <c:numCache>
                <c:formatCode>General</c:formatCode>
                <c:ptCount val="5"/>
                <c:pt idx="0">
                  <c:v>2017</c:v>
                </c:pt>
                <c:pt idx="1">
                  <c:v>2018</c:v>
                </c:pt>
                <c:pt idx="2">
                  <c:v>2019</c:v>
                </c:pt>
                <c:pt idx="3">
                  <c:v>2020</c:v>
                </c:pt>
                <c:pt idx="4">
                  <c:v>2021</c:v>
                </c:pt>
              </c:numCache>
            </c:numRef>
          </c:cat>
          <c:val>
            <c:numRef>
              <c:f>Sheet1!$B$2:$B$6</c:f>
              <c:numCache>
                <c:formatCode>#,##0</c:formatCode>
                <c:ptCount val="5"/>
                <c:pt idx="0">
                  <c:v>14095.223</c:v>
                </c:pt>
                <c:pt idx="1">
                  <c:v>13048.679</c:v>
                </c:pt>
                <c:pt idx="2">
                  <c:v>10742.689</c:v>
                </c:pt>
                <c:pt idx="3">
                  <c:v>8667.7530000000006</c:v>
                </c:pt>
                <c:pt idx="4">
                  <c:v>10618.508</c:v>
                </c:pt>
              </c:numCache>
            </c:numRef>
          </c:val>
          <c:smooth val="0"/>
          <c:extLst>
            <c:ext xmlns:c16="http://schemas.microsoft.com/office/drawing/2014/chart" uri="{C3380CC4-5D6E-409C-BE32-E72D297353CC}">
              <c16:uniqueId val="{00000000-7263-42F2-BD16-14D5896C3C0B}"/>
            </c:ext>
          </c:extLst>
        </c:ser>
        <c:dLbls>
          <c:showLegendKey val="0"/>
          <c:showVal val="0"/>
          <c:showCatName val="0"/>
          <c:showSerName val="0"/>
          <c:showPercent val="0"/>
          <c:showBubbleSize val="0"/>
        </c:dLbls>
        <c:marker val="1"/>
        <c:smooth val="0"/>
        <c:axId val="645166592"/>
        <c:axId val="128956032"/>
      </c:lineChart>
      <c:catAx>
        <c:axId val="645166592"/>
        <c:scaling>
          <c:orientation val="minMax"/>
        </c:scaling>
        <c:delete val="0"/>
        <c:axPos val="b"/>
        <c:numFmt formatCode="General" sourceLinked="1"/>
        <c:majorTickMark val="out"/>
        <c:minorTickMark val="none"/>
        <c:tickLblPos val="nextTo"/>
        <c:txPr>
          <a:bodyPr/>
          <a:lstStyle/>
          <a:p>
            <a:pPr>
              <a:defRPr sz="1400">
                <a:latin typeface="Times New Roman" panose="02020603050405020304" pitchFamily="18" charset="0"/>
                <a:cs typeface="Times New Roman" panose="02020603050405020304" pitchFamily="18" charset="0"/>
              </a:defRPr>
            </a:pPr>
            <a:endParaRPr lang="en-US"/>
          </a:p>
        </c:txPr>
        <c:crossAx val="128956032"/>
        <c:crosses val="autoZero"/>
        <c:auto val="1"/>
        <c:lblAlgn val="ctr"/>
        <c:lblOffset val="100"/>
        <c:noMultiLvlLbl val="0"/>
      </c:catAx>
      <c:valAx>
        <c:axId val="128956032"/>
        <c:scaling>
          <c:orientation val="minMax"/>
        </c:scaling>
        <c:delete val="0"/>
        <c:axPos val="l"/>
        <c:majorGridlines>
          <c:spPr>
            <a:ln>
              <a:noFill/>
            </a:ln>
          </c:spPr>
        </c:majorGridlines>
        <c:numFmt formatCode="#,##0" sourceLinked="1"/>
        <c:majorTickMark val="out"/>
        <c:minorTickMark val="none"/>
        <c:tickLblPos val="nextTo"/>
        <c:txPr>
          <a:bodyPr/>
          <a:lstStyle/>
          <a:p>
            <a:pPr>
              <a:defRPr sz="1400">
                <a:latin typeface="Times New Roman" panose="02020603050405020304" pitchFamily="18" charset="0"/>
                <a:cs typeface="Times New Roman" panose="02020603050405020304" pitchFamily="18" charset="0"/>
              </a:defRPr>
            </a:pPr>
            <a:endParaRPr lang="en-US"/>
          </a:p>
        </c:txPr>
        <c:crossAx val="645166592"/>
        <c:crosses val="autoZero"/>
        <c:crossBetween val="between"/>
      </c:valAx>
    </c:plotArea>
    <c:plotVisOnly val="1"/>
    <c:dispBlanksAs val="gap"/>
    <c:showDLblsOverMax val="0"/>
  </c:chart>
  <c:spPr>
    <a:noFill/>
  </c:spPr>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600"/>
            </a:pPr>
            <a:r>
              <a:rPr lang="en-IN" sz="1800" b="1" i="0" u="none" strike="noStrike" kern="1200" baseline="0" dirty="0">
                <a:solidFill>
                  <a:prstClr val="black"/>
                </a:solidFill>
                <a:latin typeface="Times New Roman" panose="02020603050405020304" pitchFamily="18" charset="0"/>
                <a:ea typeface="+mn-ea"/>
                <a:cs typeface="Times New Roman" panose="02020603050405020304" pitchFamily="18" charset="0"/>
              </a:rPr>
              <a:t>Value (USD, Million)</a:t>
            </a:r>
          </a:p>
        </c:rich>
      </c:tx>
      <c:overlay val="0"/>
    </c:title>
    <c:autoTitleDeleted val="0"/>
    <c:plotArea>
      <c:layout>
        <c:manualLayout>
          <c:layoutTarget val="inner"/>
          <c:xMode val="edge"/>
          <c:yMode val="edge"/>
          <c:x val="0.11813377977113174"/>
          <c:y val="0.14289395216498985"/>
          <c:w val="0.66575336132498109"/>
          <c:h val="0.65999132046419007"/>
        </c:manualLayout>
      </c:layout>
      <c:lineChart>
        <c:grouping val="standard"/>
        <c:varyColors val="0"/>
        <c:ser>
          <c:idx val="0"/>
          <c:order val="0"/>
          <c:tx>
            <c:strRef>
              <c:f>Sheet1!$B$1</c:f>
              <c:strCache>
                <c:ptCount val="1"/>
                <c:pt idx="0">
                  <c:v>Value (USD Million)</c:v>
                </c:pt>
              </c:strCache>
            </c:strRef>
          </c:tx>
          <c:spPr>
            <a:ln>
              <a:solidFill>
                <a:schemeClr val="accent6"/>
              </a:solidFill>
            </a:ln>
          </c:spPr>
          <c:marker>
            <c:spPr>
              <a:solidFill>
                <a:srgbClr val="FF0000"/>
              </a:solidFill>
              <a:ln>
                <a:solidFill>
                  <a:schemeClr val="accent6"/>
                </a:solidFill>
              </a:ln>
            </c:spPr>
          </c:marker>
          <c:cat>
            <c:numRef>
              <c:f>Sheet1!$A$2:$A$6</c:f>
              <c:numCache>
                <c:formatCode>General</c:formatCode>
                <c:ptCount val="5"/>
                <c:pt idx="0">
                  <c:v>2017</c:v>
                </c:pt>
                <c:pt idx="1">
                  <c:v>2018</c:v>
                </c:pt>
                <c:pt idx="2">
                  <c:v>2019</c:v>
                </c:pt>
                <c:pt idx="3">
                  <c:v>2020</c:v>
                </c:pt>
                <c:pt idx="4">
                  <c:v>2021</c:v>
                </c:pt>
              </c:numCache>
            </c:numRef>
          </c:cat>
          <c:val>
            <c:numRef>
              <c:f>Sheet1!$B$2:$B$6</c:f>
              <c:numCache>
                <c:formatCode>#,##0</c:formatCode>
                <c:ptCount val="5"/>
                <c:pt idx="0">
                  <c:v>143</c:v>
                </c:pt>
                <c:pt idx="1">
                  <c:v>149</c:v>
                </c:pt>
                <c:pt idx="2">
                  <c:v>135</c:v>
                </c:pt>
                <c:pt idx="3">
                  <c:v>120</c:v>
                </c:pt>
                <c:pt idx="4">
                  <c:v>150</c:v>
                </c:pt>
              </c:numCache>
            </c:numRef>
          </c:val>
          <c:smooth val="0"/>
          <c:extLst>
            <c:ext xmlns:c16="http://schemas.microsoft.com/office/drawing/2014/chart" uri="{C3380CC4-5D6E-409C-BE32-E72D297353CC}">
              <c16:uniqueId val="{00000000-A7AA-4262-A482-252A72E5E44D}"/>
            </c:ext>
          </c:extLst>
        </c:ser>
        <c:dLbls>
          <c:showLegendKey val="0"/>
          <c:showVal val="0"/>
          <c:showCatName val="0"/>
          <c:showSerName val="0"/>
          <c:showPercent val="0"/>
          <c:showBubbleSize val="0"/>
        </c:dLbls>
        <c:marker val="1"/>
        <c:smooth val="0"/>
        <c:axId val="645776896"/>
        <c:axId val="128956608"/>
      </c:lineChart>
      <c:catAx>
        <c:axId val="645776896"/>
        <c:scaling>
          <c:orientation val="minMax"/>
        </c:scaling>
        <c:delete val="0"/>
        <c:axPos val="b"/>
        <c:numFmt formatCode="General" sourceLinked="1"/>
        <c:majorTickMark val="out"/>
        <c:minorTickMark val="none"/>
        <c:tickLblPos val="nextTo"/>
        <c:txPr>
          <a:bodyPr/>
          <a:lstStyle/>
          <a:p>
            <a:pPr>
              <a:defRPr sz="1400">
                <a:latin typeface="Times New Roman" panose="02020603050405020304" pitchFamily="18" charset="0"/>
                <a:cs typeface="Times New Roman" panose="02020603050405020304" pitchFamily="18" charset="0"/>
              </a:defRPr>
            </a:pPr>
            <a:endParaRPr lang="en-US"/>
          </a:p>
        </c:txPr>
        <c:crossAx val="128956608"/>
        <c:crosses val="autoZero"/>
        <c:auto val="1"/>
        <c:lblAlgn val="ctr"/>
        <c:lblOffset val="100"/>
        <c:noMultiLvlLbl val="0"/>
      </c:catAx>
      <c:valAx>
        <c:axId val="128956608"/>
        <c:scaling>
          <c:orientation val="minMax"/>
        </c:scaling>
        <c:delete val="0"/>
        <c:axPos val="l"/>
        <c:majorGridlines>
          <c:spPr>
            <a:ln>
              <a:noFill/>
            </a:ln>
          </c:spPr>
        </c:majorGridlines>
        <c:numFmt formatCode="#,##0" sourceLinked="1"/>
        <c:majorTickMark val="out"/>
        <c:minorTickMark val="none"/>
        <c:tickLblPos val="nextTo"/>
        <c:txPr>
          <a:bodyPr/>
          <a:lstStyle/>
          <a:p>
            <a:pPr>
              <a:defRPr sz="1400">
                <a:latin typeface="Times New Roman" panose="02020603050405020304" pitchFamily="18" charset="0"/>
                <a:cs typeface="Times New Roman" panose="02020603050405020304" pitchFamily="18" charset="0"/>
              </a:defRPr>
            </a:pPr>
            <a:endParaRPr lang="en-US"/>
          </a:p>
        </c:txPr>
        <c:crossAx val="64577689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txPr>
        <a:bodyPr/>
        <a:lstStyle/>
        <a:p>
          <a:pPr>
            <a:defRPr sz="1800"/>
          </a:pPr>
          <a:endParaRPr lang="en-US"/>
        </a:p>
      </c:txPr>
    </c:title>
    <c:autoTitleDeleted val="0"/>
    <c:plotArea>
      <c:layout>
        <c:manualLayout>
          <c:layoutTarget val="inner"/>
          <c:xMode val="edge"/>
          <c:yMode val="edge"/>
          <c:x val="0.17585806048695907"/>
          <c:y val="0.14289395216498985"/>
          <c:w val="0.55637925092072205"/>
          <c:h val="0.69756680301435536"/>
        </c:manualLayout>
      </c:layout>
      <c:lineChart>
        <c:grouping val="standard"/>
        <c:varyColors val="0"/>
        <c:ser>
          <c:idx val="0"/>
          <c:order val="0"/>
          <c:tx>
            <c:strRef>
              <c:f>Sheet1!$B$1</c:f>
              <c:strCache>
                <c:ptCount val="1"/>
                <c:pt idx="0">
                  <c:v>Quantity (Tonnes)</c:v>
                </c:pt>
              </c:strCache>
            </c:strRef>
          </c:tx>
          <c:spPr>
            <a:ln>
              <a:solidFill>
                <a:schemeClr val="accent2"/>
              </a:solidFill>
            </a:ln>
          </c:spPr>
          <c:marker>
            <c:spPr>
              <a:solidFill>
                <a:srgbClr val="00B0F0"/>
              </a:solidFill>
              <a:ln>
                <a:solidFill>
                  <a:schemeClr val="accent2"/>
                </a:solidFill>
              </a:ln>
            </c:spPr>
          </c:marker>
          <c:cat>
            <c:numRef>
              <c:f>Sheet1!$A$2:$A$6</c:f>
              <c:numCache>
                <c:formatCode>General</c:formatCode>
                <c:ptCount val="5"/>
                <c:pt idx="0">
                  <c:v>2017</c:v>
                </c:pt>
                <c:pt idx="1">
                  <c:v>2018</c:v>
                </c:pt>
                <c:pt idx="2">
                  <c:v>2019</c:v>
                </c:pt>
                <c:pt idx="3">
                  <c:v>2020</c:v>
                </c:pt>
                <c:pt idx="4">
                  <c:v>2021</c:v>
                </c:pt>
              </c:numCache>
            </c:numRef>
          </c:cat>
          <c:val>
            <c:numRef>
              <c:f>Sheet1!$B$2:$B$6</c:f>
              <c:numCache>
                <c:formatCode>#,##0</c:formatCode>
                <c:ptCount val="5"/>
                <c:pt idx="0">
                  <c:v>53060.809000000001</c:v>
                </c:pt>
                <c:pt idx="1">
                  <c:v>51423.866000000002</c:v>
                </c:pt>
                <c:pt idx="2">
                  <c:v>42421.334000000003</c:v>
                </c:pt>
                <c:pt idx="3">
                  <c:v>33716.762000000002</c:v>
                </c:pt>
                <c:pt idx="4">
                  <c:v>46213.385000000002</c:v>
                </c:pt>
              </c:numCache>
            </c:numRef>
          </c:val>
          <c:smooth val="0"/>
          <c:extLst>
            <c:ext xmlns:c16="http://schemas.microsoft.com/office/drawing/2014/chart" uri="{C3380CC4-5D6E-409C-BE32-E72D297353CC}">
              <c16:uniqueId val="{00000000-27A6-427E-98E8-362BE806DEB0}"/>
            </c:ext>
          </c:extLst>
        </c:ser>
        <c:dLbls>
          <c:showLegendKey val="0"/>
          <c:showVal val="0"/>
          <c:showCatName val="0"/>
          <c:showSerName val="0"/>
          <c:showPercent val="0"/>
          <c:showBubbleSize val="0"/>
        </c:dLbls>
        <c:marker val="1"/>
        <c:smooth val="0"/>
        <c:axId val="645168640"/>
        <c:axId val="128957760"/>
      </c:lineChart>
      <c:catAx>
        <c:axId val="645168640"/>
        <c:scaling>
          <c:orientation val="minMax"/>
        </c:scaling>
        <c:delete val="0"/>
        <c:axPos val="b"/>
        <c:numFmt formatCode="General" sourceLinked="1"/>
        <c:majorTickMark val="out"/>
        <c:minorTickMark val="none"/>
        <c:tickLblPos val="nextTo"/>
        <c:txPr>
          <a:bodyPr/>
          <a:lstStyle/>
          <a:p>
            <a:pPr>
              <a:defRPr sz="1400">
                <a:latin typeface="Times New Roman" panose="02020603050405020304" pitchFamily="18" charset="0"/>
                <a:cs typeface="Times New Roman" panose="02020603050405020304" pitchFamily="18" charset="0"/>
              </a:defRPr>
            </a:pPr>
            <a:endParaRPr lang="en-US"/>
          </a:p>
        </c:txPr>
        <c:crossAx val="128957760"/>
        <c:crosses val="autoZero"/>
        <c:auto val="1"/>
        <c:lblAlgn val="ctr"/>
        <c:lblOffset val="100"/>
        <c:noMultiLvlLbl val="0"/>
      </c:catAx>
      <c:valAx>
        <c:axId val="128957760"/>
        <c:scaling>
          <c:orientation val="minMax"/>
        </c:scaling>
        <c:delete val="0"/>
        <c:axPos val="l"/>
        <c:majorGridlines>
          <c:spPr>
            <a:ln>
              <a:noFill/>
            </a:ln>
          </c:spPr>
        </c:majorGridlines>
        <c:numFmt formatCode="#,##0" sourceLinked="1"/>
        <c:majorTickMark val="out"/>
        <c:minorTickMark val="none"/>
        <c:tickLblPos val="nextTo"/>
        <c:txPr>
          <a:bodyPr/>
          <a:lstStyle/>
          <a:p>
            <a:pPr>
              <a:defRPr sz="1400">
                <a:latin typeface="Times New Roman" panose="02020603050405020304" pitchFamily="18" charset="0"/>
                <a:cs typeface="Times New Roman" panose="02020603050405020304" pitchFamily="18" charset="0"/>
              </a:defRPr>
            </a:pPr>
            <a:endParaRPr lang="en-US"/>
          </a:p>
        </c:txPr>
        <c:crossAx val="645168640"/>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800"/>
            </a:pPr>
            <a:r>
              <a:rPr lang="en-IN" sz="1800" dirty="0">
                <a:latin typeface="Times New Roman" panose="02020603050405020304" pitchFamily="18" charset="0"/>
                <a:cs typeface="Times New Roman" panose="02020603050405020304" pitchFamily="18" charset="0"/>
              </a:rPr>
              <a:t>Value (USD, Million </a:t>
            </a:r>
            <a:r>
              <a:rPr lang="en-IN" sz="1800" dirty="0"/>
              <a:t>)</a:t>
            </a:r>
          </a:p>
        </c:rich>
      </c:tx>
      <c:overlay val="0"/>
    </c:title>
    <c:autoTitleDeleted val="0"/>
    <c:plotArea>
      <c:layout>
        <c:manualLayout>
          <c:layoutTarget val="inner"/>
          <c:xMode val="edge"/>
          <c:yMode val="edge"/>
          <c:x val="0.12033319721970695"/>
          <c:y val="0.14289395216498985"/>
          <c:w val="0.52787154597707886"/>
          <c:h val="0.65409956753474796"/>
        </c:manualLayout>
      </c:layout>
      <c:lineChart>
        <c:grouping val="standard"/>
        <c:varyColors val="0"/>
        <c:ser>
          <c:idx val="0"/>
          <c:order val="0"/>
          <c:tx>
            <c:strRef>
              <c:f>Sheet1!$B$1</c:f>
              <c:strCache>
                <c:ptCount val="1"/>
                <c:pt idx="0">
                  <c:v>Value (USD Million)</c:v>
                </c:pt>
              </c:strCache>
            </c:strRef>
          </c:tx>
          <c:spPr>
            <a:ln>
              <a:solidFill>
                <a:schemeClr val="accent6"/>
              </a:solidFill>
            </a:ln>
          </c:spPr>
          <c:marker>
            <c:spPr>
              <a:solidFill>
                <a:srgbClr val="FF0000"/>
              </a:solidFill>
              <a:ln>
                <a:solidFill>
                  <a:schemeClr val="accent6"/>
                </a:solidFill>
              </a:ln>
            </c:spPr>
          </c:marker>
          <c:cat>
            <c:numRef>
              <c:f>Sheet1!$A$2:$A$6</c:f>
              <c:numCache>
                <c:formatCode>General</c:formatCode>
                <c:ptCount val="5"/>
                <c:pt idx="0">
                  <c:v>2017</c:v>
                </c:pt>
                <c:pt idx="1">
                  <c:v>2018</c:v>
                </c:pt>
                <c:pt idx="2">
                  <c:v>2019</c:v>
                </c:pt>
                <c:pt idx="3">
                  <c:v>2020</c:v>
                </c:pt>
                <c:pt idx="4">
                  <c:v>2021</c:v>
                </c:pt>
              </c:numCache>
            </c:numRef>
          </c:cat>
          <c:val>
            <c:numRef>
              <c:f>Sheet1!$B$2:$B$6</c:f>
              <c:numCache>
                <c:formatCode>General</c:formatCode>
                <c:ptCount val="5"/>
                <c:pt idx="0">
                  <c:v>234</c:v>
                </c:pt>
                <c:pt idx="1">
                  <c:v>231</c:v>
                </c:pt>
                <c:pt idx="2">
                  <c:v>199</c:v>
                </c:pt>
                <c:pt idx="3">
                  <c:v>152</c:v>
                </c:pt>
                <c:pt idx="4">
                  <c:v>222</c:v>
                </c:pt>
              </c:numCache>
            </c:numRef>
          </c:val>
          <c:smooth val="0"/>
          <c:extLst>
            <c:ext xmlns:c16="http://schemas.microsoft.com/office/drawing/2014/chart" uri="{C3380CC4-5D6E-409C-BE32-E72D297353CC}">
              <c16:uniqueId val="{00000000-F714-4B6C-AB43-64293CF46555}"/>
            </c:ext>
          </c:extLst>
        </c:ser>
        <c:dLbls>
          <c:showLegendKey val="0"/>
          <c:showVal val="0"/>
          <c:showCatName val="0"/>
          <c:showSerName val="0"/>
          <c:showPercent val="0"/>
          <c:showBubbleSize val="0"/>
        </c:dLbls>
        <c:marker val="1"/>
        <c:smooth val="0"/>
        <c:axId val="645886464"/>
        <c:axId val="45261952"/>
      </c:lineChart>
      <c:catAx>
        <c:axId val="645886464"/>
        <c:scaling>
          <c:orientation val="minMax"/>
        </c:scaling>
        <c:delete val="0"/>
        <c:axPos val="b"/>
        <c:numFmt formatCode="General" sourceLinked="1"/>
        <c:majorTickMark val="out"/>
        <c:minorTickMark val="none"/>
        <c:tickLblPos val="nextTo"/>
        <c:txPr>
          <a:bodyPr/>
          <a:lstStyle/>
          <a:p>
            <a:pPr>
              <a:defRPr sz="1400">
                <a:latin typeface="Times New Roman" panose="02020603050405020304" pitchFamily="18" charset="0"/>
                <a:cs typeface="Times New Roman" panose="02020603050405020304" pitchFamily="18" charset="0"/>
              </a:defRPr>
            </a:pPr>
            <a:endParaRPr lang="en-US"/>
          </a:p>
        </c:txPr>
        <c:crossAx val="45261952"/>
        <c:crosses val="autoZero"/>
        <c:auto val="1"/>
        <c:lblAlgn val="ctr"/>
        <c:lblOffset val="100"/>
        <c:noMultiLvlLbl val="0"/>
      </c:catAx>
      <c:valAx>
        <c:axId val="45261952"/>
        <c:scaling>
          <c:orientation val="minMax"/>
        </c:scaling>
        <c:delete val="0"/>
        <c:axPos val="l"/>
        <c:majorGridlines>
          <c:spPr>
            <a:ln>
              <a:noFill/>
            </a:ln>
          </c:spPr>
        </c:majorGridlines>
        <c:numFmt formatCode="General" sourceLinked="1"/>
        <c:majorTickMark val="out"/>
        <c:minorTickMark val="none"/>
        <c:tickLblPos val="nextTo"/>
        <c:txPr>
          <a:bodyPr/>
          <a:lstStyle/>
          <a:p>
            <a:pPr>
              <a:defRPr sz="1400">
                <a:latin typeface="Times New Roman" panose="02020603050405020304" pitchFamily="18" charset="0"/>
                <a:cs typeface="Times New Roman" panose="02020603050405020304" pitchFamily="18" charset="0"/>
              </a:defRPr>
            </a:pPr>
            <a:endParaRPr lang="en-US"/>
          </a:p>
        </c:txPr>
        <c:crossAx val="645886464"/>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600"/>
            </a:pPr>
            <a:r>
              <a:rPr lang="en-US" sz="1600" dirty="0">
                <a:latin typeface="Times New Roman" panose="02020603050405020304" pitchFamily="18" charset="0"/>
                <a:cs typeface="Times New Roman" panose="02020603050405020304" pitchFamily="18" charset="0"/>
              </a:rPr>
              <a:t>Automotive Exports Value (USD billion)</a:t>
            </a:r>
          </a:p>
        </c:rich>
      </c:tx>
      <c:layout>
        <c:manualLayout>
          <c:xMode val="edge"/>
          <c:yMode val="edge"/>
          <c:x val="0.19864200102344931"/>
          <c:y val="2.384532457961663E-2"/>
        </c:manualLayout>
      </c:layout>
      <c:overlay val="0"/>
    </c:title>
    <c:autoTitleDeleted val="0"/>
    <c:plotArea>
      <c:layout>
        <c:manualLayout>
          <c:layoutTarget val="inner"/>
          <c:xMode val="edge"/>
          <c:yMode val="edge"/>
          <c:x val="0.16420769285639059"/>
          <c:y val="0.16223566300708694"/>
          <c:w val="0.60030012591335258"/>
          <c:h val="0.72755217917463311"/>
        </c:manualLayout>
      </c:layout>
      <c:lineChart>
        <c:grouping val="standard"/>
        <c:varyColors val="0"/>
        <c:ser>
          <c:idx val="0"/>
          <c:order val="0"/>
          <c:tx>
            <c:strRef>
              <c:f>Sheet1!$B$1</c:f>
              <c:strCache>
                <c:ptCount val="1"/>
                <c:pt idx="0">
                  <c:v>Export Value</c:v>
                </c:pt>
              </c:strCache>
            </c:strRef>
          </c:tx>
          <c:dLbls>
            <c:dLbl>
              <c:idx val="0"/>
              <c:layout>
                <c:manualLayout>
                  <c:x val="-8.1644513360128138E-2"/>
                  <c:y val="7.9484102334619999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DA12-4C83-883D-25F481162CDB}"/>
                </c:ext>
              </c:extLst>
            </c:dLbl>
            <c:dLbl>
              <c:idx val="1"/>
              <c:layout>
                <c:manualLayout>
                  <c:x val="-5.9871951484868031E-17"/>
                  <c:y val="3.9742207632694378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DA12-4C83-883D-25F481162CDB}"/>
                </c:ext>
              </c:extLst>
            </c:dLbl>
            <c:spPr>
              <a:noFill/>
              <a:ln>
                <a:noFill/>
              </a:ln>
              <a:effectLst/>
            </c:spPr>
            <c:txPr>
              <a:bodyPr/>
              <a:lstStyle/>
              <a:p>
                <a:pPr>
                  <a:defRPr sz="1600" b="1">
                    <a:latin typeface="Times New Roman" panose="02020603050405020304" pitchFamily="18" charset="0"/>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Sheet1!$A$2:$A$4</c:f>
              <c:numCache>
                <c:formatCode>General</c:formatCode>
                <c:ptCount val="3"/>
                <c:pt idx="0">
                  <c:v>2019</c:v>
                </c:pt>
                <c:pt idx="1">
                  <c:v>2020</c:v>
                </c:pt>
                <c:pt idx="2">
                  <c:v>2021</c:v>
                </c:pt>
              </c:numCache>
            </c:numRef>
          </c:cat>
          <c:val>
            <c:numRef>
              <c:f>Sheet1!$B$2:$B$4</c:f>
              <c:numCache>
                <c:formatCode>0.00</c:formatCode>
                <c:ptCount val="3"/>
                <c:pt idx="0">
                  <c:v>56.163760850999999</c:v>
                </c:pt>
                <c:pt idx="1">
                  <c:v>45.642595741999997</c:v>
                </c:pt>
                <c:pt idx="2">
                  <c:v>54.681914607000003</c:v>
                </c:pt>
              </c:numCache>
            </c:numRef>
          </c:val>
          <c:smooth val="0"/>
          <c:extLst>
            <c:ext xmlns:c16="http://schemas.microsoft.com/office/drawing/2014/chart" uri="{C3380CC4-5D6E-409C-BE32-E72D297353CC}">
              <c16:uniqueId val="{00000002-DA12-4C83-883D-25F481162CDB}"/>
            </c:ext>
          </c:extLst>
        </c:ser>
        <c:dLbls>
          <c:showLegendKey val="0"/>
          <c:showVal val="0"/>
          <c:showCatName val="0"/>
          <c:showSerName val="0"/>
          <c:showPercent val="0"/>
          <c:showBubbleSize val="0"/>
        </c:dLbls>
        <c:marker val="1"/>
        <c:smooth val="0"/>
        <c:axId val="645783552"/>
        <c:axId val="45264256"/>
      </c:lineChart>
      <c:catAx>
        <c:axId val="645783552"/>
        <c:scaling>
          <c:orientation val="minMax"/>
        </c:scaling>
        <c:delete val="0"/>
        <c:axPos val="b"/>
        <c:numFmt formatCode="General" sourceLinked="1"/>
        <c:majorTickMark val="out"/>
        <c:minorTickMark val="none"/>
        <c:tickLblPos val="nextTo"/>
        <c:txPr>
          <a:bodyPr/>
          <a:lstStyle/>
          <a:p>
            <a:pPr>
              <a:defRPr sz="1600">
                <a:latin typeface="Times New Roman" panose="02020603050405020304" pitchFamily="18" charset="0"/>
                <a:cs typeface="Times New Roman" panose="02020603050405020304" pitchFamily="18" charset="0"/>
              </a:defRPr>
            </a:pPr>
            <a:endParaRPr lang="en-US"/>
          </a:p>
        </c:txPr>
        <c:crossAx val="45264256"/>
        <c:crosses val="autoZero"/>
        <c:auto val="1"/>
        <c:lblAlgn val="ctr"/>
        <c:lblOffset val="100"/>
        <c:noMultiLvlLbl val="0"/>
      </c:catAx>
      <c:valAx>
        <c:axId val="45264256"/>
        <c:scaling>
          <c:orientation val="minMax"/>
        </c:scaling>
        <c:delete val="0"/>
        <c:axPos val="l"/>
        <c:majorGridlines>
          <c:spPr>
            <a:ln>
              <a:noFill/>
            </a:ln>
          </c:spPr>
        </c:majorGridlines>
        <c:numFmt formatCode="0.00" sourceLinked="1"/>
        <c:majorTickMark val="out"/>
        <c:minorTickMark val="none"/>
        <c:tickLblPos val="nextTo"/>
        <c:txPr>
          <a:bodyPr/>
          <a:lstStyle/>
          <a:p>
            <a:pPr>
              <a:defRPr sz="1600">
                <a:latin typeface="Times New Roman" panose="02020603050405020304" pitchFamily="18" charset="0"/>
                <a:cs typeface="Times New Roman" panose="02020603050405020304" pitchFamily="18" charset="0"/>
              </a:defRPr>
            </a:pPr>
            <a:endParaRPr lang="en-US"/>
          </a:p>
        </c:txPr>
        <c:crossAx val="645783552"/>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800"/>
            </a:pPr>
            <a:r>
              <a:rPr lang="en-US" sz="1800" dirty="0"/>
              <a:t>YOY % Change</a:t>
            </a:r>
          </a:p>
        </c:rich>
      </c:tx>
      <c:layout>
        <c:manualLayout>
          <c:xMode val="edge"/>
          <c:yMode val="edge"/>
          <c:x val="0.3315471449723037"/>
          <c:y val="4.8998133721764259E-2"/>
        </c:manualLayout>
      </c:layout>
      <c:overlay val="0"/>
    </c:title>
    <c:autoTitleDeleted val="0"/>
    <c:plotArea>
      <c:layout/>
      <c:lineChart>
        <c:grouping val="standard"/>
        <c:varyColors val="0"/>
        <c:ser>
          <c:idx val="0"/>
          <c:order val="0"/>
          <c:tx>
            <c:strRef>
              <c:f>Sheet1!$B$1</c:f>
              <c:strCache>
                <c:ptCount val="1"/>
                <c:pt idx="0">
                  <c:v>YOY % Change</c:v>
                </c:pt>
              </c:strCache>
            </c:strRef>
          </c:tx>
          <c:dLbls>
            <c:spPr>
              <a:noFill/>
              <a:ln>
                <a:noFill/>
              </a:ln>
              <a:effectLst/>
            </c:spPr>
            <c:txPr>
              <a:bodyPr wrap="square" lIns="38100" tIns="19050" rIns="38100" bIns="19050" anchor="ctr">
                <a:spAutoFit/>
              </a:bodyPr>
              <a:lstStyle/>
              <a:p>
                <a:pPr>
                  <a:defRPr b="1">
                    <a:latin typeface="Times New Roman" panose="02020603050405020304" pitchFamily="18" charset="0"/>
                    <a:cs typeface="Times New Roman" panose="02020603050405020304" pitchFamily="18"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numRef>
              <c:f>Sheet1!$A$2:$A$4</c:f>
              <c:numCache>
                <c:formatCode>General</c:formatCode>
                <c:ptCount val="3"/>
                <c:pt idx="0">
                  <c:v>2021</c:v>
                </c:pt>
                <c:pt idx="1">
                  <c:v>2022</c:v>
                </c:pt>
                <c:pt idx="2">
                  <c:v>2023</c:v>
                </c:pt>
              </c:numCache>
            </c:numRef>
          </c:cat>
          <c:val>
            <c:numRef>
              <c:f>Sheet1!$B$2:$B$4</c:f>
              <c:numCache>
                <c:formatCode>General</c:formatCode>
                <c:ptCount val="3"/>
                <c:pt idx="0">
                  <c:v>2.7</c:v>
                </c:pt>
                <c:pt idx="1">
                  <c:v>0.4</c:v>
                </c:pt>
                <c:pt idx="2">
                  <c:v>2.2000000000000002</c:v>
                </c:pt>
              </c:numCache>
            </c:numRef>
          </c:val>
          <c:smooth val="0"/>
          <c:extLst>
            <c:ext xmlns:c16="http://schemas.microsoft.com/office/drawing/2014/chart" uri="{C3380CC4-5D6E-409C-BE32-E72D297353CC}">
              <c16:uniqueId val="{00000000-3095-448E-9979-2AD9EFC2D433}"/>
            </c:ext>
          </c:extLst>
        </c:ser>
        <c:dLbls>
          <c:showLegendKey val="0"/>
          <c:showVal val="0"/>
          <c:showCatName val="0"/>
          <c:showSerName val="0"/>
          <c:showPercent val="0"/>
          <c:showBubbleSize val="0"/>
        </c:dLbls>
        <c:marker val="1"/>
        <c:smooth val="0"/>
        <c:axId val="645889536"/>
        <c:axId val="45265984"/>
      </c:lineChart>
      <c:catAx>
        <c:axId val="645889536"/>
        <c:scaling>
          <c:orientation val="minMax"/>
        </c:scaling>
        <c:delete val="0"/>
        <c:axPos val="b"/>
        <c:numFmt formatCode="General" sourceLinked="1"/>
        <c:majorTickMark val="out"/>
        <c:minorTickMark val="none"/>
        <c:tickLblPos val="nextTo"/>
        <c:txPr>
          <a:bodyPr/>
          <a:lstStyle/>
          <a:p>
            <a:pPr>
              <a:defRPr>
                <a:latin typeface="Times New Roman" panose="02020603050405020304" pitchFamily="18" charset="0"/>
                <a:cs typeface="Times New Roman" panose="02020603050405020304" pitchFamily="18" charset="0"/>
              </a:defRPr>
            </a:pPr>
            <a:endParaRPr lang="en-US"/>
          </a:p>
        </c:txPr>
        <c:crossAx val="45265984"/>
        <c:crosses val="autoZero"/>
        <c:auto val="1"/>
        <c:lblAlgn val="ctr"/>
        <c:lblOffset val="100"/>
        <c:noMultiLvlLbl val="0"/>
      </c:catAx>
      <c:valAx>
        <c:axId val="45265984"/>
        <c:scaling>
          <c:orientation val="minMax"/>
        </c:scaling>
        <c:delete val="0"/>
        <c:axPos val="l"/>
        <c:majorGridlines>
          <c:spPr>
            <a:ln>
              <a:noFill/>
            </a:ln>
          </c:spPr>
        </c:majorGridlines>
        <c:numFmt formatCode="General" sourceLinked="1"/>
        <c:majorTickMark val="out"/>
        <c:minorTickMark val="none"/>
        <c:tickLblPos val="nextTo"/>
        <c:txPr>
          <a:bodyPr/>
          <a:lstStyle/>
          <a:p>
            <a:pPr>
              <a:defRPr>
                <a:latin typeface="Times New Roman" panose="02020603050405020304" pitchFamily="18" charset="0"/>
                <a:cs typeface="Times New Roman" panose="02020603050405020304" pitchFamily="18" charset="0"/>
              </a:defRPr>
            </a:pPr>
            <a:endParaRPr lang="en-US"/>
          </a:p>
        </c:txPr>
        <c:crossAx val="645889536"/>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clustered"/>
        <c:varyColors val="0"/>
        <c:ser>
          <c:idx val="0"/>
          <c:order val="0"/>
          <c:tx>
            <c:strRef>
              <c:f>Sheet1!$B$1</c:f>
              <c:strCache>
                <c:ptCount val="1"/>
                <c:pt idx="0">
                  <c:v>2021</c:v>
                </c:pt>
              </c:strCache>
            </c:strRef>
          </c:tx>
          <c:invertIfNegative val="0"/>
          <c:cat>
            <c:strRef>
              <c:f>Sheet1!$A$2:$A$8</c:f>
              <c:strCache>
                <c:ptCount val="7"/>
                <c:pt idx="0">
                  <c:v>16 to 19 years</c:v>
                </c:pt>
                <c:pt idx="1">
                  <c:v>20 to 24 years</c:v>
                </c:pt>
                <c:pt idx="2">
                  <c:v>25 to 34 years</c:v>
                </c:pt>
                <c:pt idx="3">
                  <c:v>35 to 44 years</c:v>
                </c:pt>
                <c:pt idx="4">
                  <c:v>45 to 54 years</c:v>
                </c:pt>
                <c:pt idx="5">
                  <c:v>55 to 64 years</c:v>
                </c:pt>
                <c:pt idx="6">
                  <c:v>65 years and over</c:v>
                </c:pt>
              </c:strCache>
            </c:strRef>
          </c:cat>
          <c:val>
            <c:numRef>
              <c:f>Sheet1!$B$2:$B$8</c:f>
              <c:numCache>
                <c:formatCode>General</c:formatCode>
                <c:ptCount val="7"/>
                <c:pt idx="0">
                  <c:v>0</c:v>
                </c:pt>
                <c:pt idx="1">
                  <c:v>19</c:v>
                </c:pt>
                <c:pt idx="2">
                  <c:v>51</c:v>
                </c:pt>
                <c:pt idx="3">
                  <c:v>51</c:v>
                </c:pt>
                <c:pt idx="4">
                  <c:v>41</c:v>
                </c:pt>
                <c:pt idx="5">
                  <c:v>53</c:v>
                </c:pt>
                <c:pt idx="6">
                  <c:v>10</c:v>
                </c:pt>
              </c:numCache>
            </c:numRef>
          </c:val>
          <c:extLst>
            <c:ext xmlns:c16="http://schemas.microsoft.com/office/drawing/2014/chart" uri="{C3380CC4-5D6E-409C-BE32-E72D297353CC}">
              <c16:uniqueId val="{00000000-7024-4733-BFE2-93370400DDB5}"/>
            </c:ext>
          </c:extLst>
        </c:ser>
        <c:ser>
          <c:idx val="1"/>
          <c:order val="1"/>
          <c:tx>
            <c:strRef>
              <c:f>Sheet1!$C$1</c:f>
              <c:strCache>
                <c:ptCount val="1"/>
                <c:pt idx="0">
                  <c:v>2020</c:v>
                </c:pt>
              </c:strCache>
            </c:strRef>
          </c:tx>
          <c:invertIfNegative val="0"/>
          <c:cat>
            <c:strRef>
              <c:f>Sheet1!$A$2:$A$8</c:f>
              <c:strCache>
                <c:ptCount val="7"/>
                <c:pt idx="0">
                  <c:v>16 to 19 years</c:v>
                </c:pt>
                <c:pt idx="1">
                  <c:v>20 to 24 years</c:v>
                </c:pt>
                <c:pt idx="2">
                  <c:v>25 to 34 years</c:v>
                </c:pt>
                <c:pt idx="3">
                  <c:v>35 to 44 years</c:v>
                </c:pt>
                <c:pt idx="4">
                  <c:v>45 to 54 years</c:v>
                </c:pt>
                <c:pt idx="5">
                  <c:v>55 to 64 years</c:v>
                </c:pt>
                <c:pt idx="6">
                  <c:v>65 years and over</c:v>
                </c:pt>
              </c:strCache>
            </c:strRef>
          </c:cat>
          <c:val>
            <c:numRef>
              <c:f>Sheet1!$C$2:$C$8</c:f>
              <c:numCache>
                <c:formatCode>General</c:formatCode>
                <c:ptCount val="7"/>
                <c:pt idx="0">
                  <c:v>2</c:v>
                </c:pt>
                <c:pt idx="1">
                  <c:v>19</c:v>
                </c:pt>
                <c:pt idx="2">
                  <c:v>53</c:v>
                </c:pt>
                <c:pt idx="3">
                  <c:v>55</c:v>
                </c:pt>
                <c:pt idx="4">
                  <c:v>51</c:v>
                </c:pt>
                <c:pt idx="5">
                  <c:v>65</c:v>
                </c:pt>
                <c:pt idx="6">
                  <c:v>11</c:v>
                </c:pt>
              </c:numCache>
            </c:numRef>
          </c:val>
          <c:extLst>
            <c:ext xmlns:c16="http://schemas.microsoft.com/office/drawing/2014/chart" uri="{C3380CC4-5D6E-409C-BE32-E72D297353CC}">
              <c16:uniqueId val="{00000001-7024-4733-BFE2-93370400DDB5}"/>
            </c:ext>
          </c:extLst>
        </c:ser>
        <c:ser>
          <c:idx val="2"/>
          <c:order val="2"/>
          <c:tx>
            <c:strRef>
              <c:f>Sheet1!$D$1</c:f>
              <c:strCache>
                <c:ptCount val="1"/>
                <c:pt idx="0">
                  <c:v>2019</c:v>
                </c:pt>
              </c:strCache>
            </c:strRef>
          </c:tx>
          <c:spPr>
            <a:solidFill>
              <a:schemeClr val="accent6">
                <a:lumMod val="60000"/>
                <a:lumOff val="40000"/>
              </a:schemeClr>
            </a:solidFill>
          </c:spPr>
          <c:invertIfNegative val="0"/>
          <c:cat>
            <c:strRef>
              <c:f>Sheet1!$A$2:$A$8</c:f>
              <c:strCache>
                <c:ptCount val="7"/>
                <c:pt idx="0">
                  <c:v>16 to 19 years</c:v>
                </c:pt>
                <c:pt idx="1">
                  <c:v>20 to 24 years</c:v>
                </c:pt>
                <c:pt idx="2">
                  <c:v>25 to 34 years</c:v>
                </c:pt>
                <c:pt idx="3">
                  <c:v>35 to 44 years</c:v>
                </c:pt>
                <c:pt idx="4">
                  <c:v>45 to 54 years</c:v>
                </c:pt>
                <c:pt idx="5">
                  <c:v>55 to 64 years</c:v>
                </c:pt>
                <c:pt idx="6">
                  <c:v>65 years and over</c:v>
                </c:pt>
              </c:strCache>
            </c:strRef>
          </c:cat>
          <c:val>
            <c:numRef>
              <c:f>Sheet1!$D$2:$D$8</c:f>
              <c:numCache>
                <c:formatCode>General</c:formatCode>
                <c:ptCount val="7"/>
                <c:pt idx="0">
                  <c:v>4</c:v>
                </c:pt>
                <c:pt idx="1">
                  <c:v>14</c:v>
                </c:pt>
                <c:pt idx="2">
                  <c:v>65</c:v>
                </c:pt>
                <c:pt idx="3">
                  <c:v>49</c:v>
                </c:pt>
                <c:pt idx="4">
                  <c:v>67</c:v>
                </c:pt>
                <c:pt idx="5">
                  <c:v>68</c:v>
                </c:pt>
                <c:pt idx="6">
                  <c:v>16</c:v>
                </c:pt>
              </c:numCache>
            </c:numRef>
          </c:val>
          <c:extLst>
            <c:ext xmlns:c16="http://schemas.microsoft.com/office/drawing/2014/chart" uri="{C3380CC4-5D6E-409C-BE32-E72D297353CC}">
              <c16:uniqueId val="{00000002-7024-4733-BFE2-93370400DDB5}"/>
            </c:ext>
          </c:extLst>
        </c:ser>
        <c:dLbls>
          <c:showLegendKey val="0"/>
          <c:showVal val="0"/>
          <c:showCatName val="0"/>
          <c:showSerName val="0"/>
          <c:showPercent val="0"/>
          <c:showBubbleSize val="0"/>
        </c:dLbls>
        <c:gapWidth val="150"/>
        <c:axId val="646072832"/>
        <c:axId val="45267136"/>
      </c:barChart>
      <c:catAx>
        <c:axId val="646072832"/>
        <c:scaling>
          <c:orientation val="minMax"/>
        </c:scaling>
        <c:delete val="0"/>
        <c:axPos val="l"/>
        <c:numFmt formatCode="General" sourceLinked="0"/>
        <c:majorTickMark val="out"/>
        <c:minorTickMark val="none"/>
        <c:tickLblPos val="nextTo"/>
        <c:txPr>
          <a:bodyPr/>
          <a:lstStyle/>
          <a:p>
            <a:pPr>
              <a:defRPr>
                <a:latin typeface="Times New Roman" panose="02020603050405020304" pitchFamily="18" charset="0"/>
                <a:cs typeface="Times New Roman" panose="02020603050405020304" pitchFamily="18" charset="0"/>
              </a:defRPr>
            </a:pPr>
            <a:endParaRPr lang="en-US"/>
          </a:p>
        </c:txPr>
        <c:crossAx val="45267136"/>
        <c:crosses val="autoZero"/>
        <c:auto val="1"/>
        <c:lblAlgn val="ctr"/>
        <c:lblOffset val="100"/>
        <c:noMultiLvlLbl val="0"/>
      </c:catAx>
      <c:valAx>
        <c:axId val="45267136"/>
        <c:scaling>
          <c:orientation val="minMax"/>
        </c:scaling>
        <c:delete val="0"/>
        <c:axPos val="b"/>
        <c:majorGridlines>
          <c:spPr>
            <a:ln>
              <a:noFill/>
            </a:ln>
          </c:spPr>
        </c:majorGridlines>
        <c:numFmt formatCode="General" sourceLinked="1"/>
        <c:majorTickMark val="out"/>
        <c:minorTickMark val="none"/>
        <c:tickLblPos val="nextTo"/>
        <c:txPr>
          <a:bodyPr/>
          <a:lstStyle/>
          <a:p>
            <a:pPr>
              <a:defRPr>
                <a:latin typeface="Times New Roman" panose="02020603050405020304" pitchFamily="18" charset="0"/>
                <a:cs typeface="Times New Roman" panose="02020603050405020304" pitchFamily="18" charset="0"/>
              </a:defRPr>
            </a:pPr>
            <a:endParaRPr lang="en-US"/>
          </a:p>
        </c:txPr>
        <c:crossAx val="646072832"/>
        <c:crosses val="autoZero"/>
        <c:crossBetween val="between"/>
      </c:valAx>
    </c:plotArea>
    <c:legend>
      <c:legendPos val="r"/>
      <c:overlay val="0"/>
      <c:txPr>
        <a:bodyPr/>
        <a:lstStyle/>
        <a:p>
          <a:pPr>
            <a:defRPr>
              <a:latin typeface="Times New Roman" panose="02020603050405020304" pitchFamily="18" charset="0"/>
              <a:cs typeface="Times New Roman" panose="02020603050405020304" pitchFamily="18" charset="0"/>
            </a:defRPr>
          </a:pPr>
          <a:endParaRPr lang="en-US"/>
        </a:p>
      </c:txPr>
    </c:legend>
    <c:plotVisOnly val="1"/>
    <c:dispBlanksAs val="gap"/>
    <c:showDLblsOverMax val="0"/>
  </c:chart>
  <c:txPr>
    <a:bodyPr/>
    <a:lstStyle/>
    <a:p>
      <a:pPr>
        <a:defRPr sz="1800"/>
      </a:pPr>
      <a:endParaRPr lang="en-US"/>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1800">
                <a:latin typeface="Times New Roman" panose="02020603050405020304" pitchFamily="18" charset="0"/>
                <a:cs typeface="Times New Roman" panose="02020603050405020304" pitchFamily="18" charset="0"/>
              </a:defRPr>
            </a:pPr>
            <a:r>
              <a:rPr lang="en-IN" sz="1600" dirty="0">
                <a:latin typeface="Times New Roman" panose="02020603050405020304" pitchFamily="18" charset="0"/>
                <a:cs typeface="Times New Roman" panose="02020603050405020304" pitchFamily="18" charset="0"/>
              </a:rPr>
              <a:t>Total employees (thousands</a:t>
            </a:r>
            <a:r>
              <a:rPr lang="en-IN" dirty="0">
                <a:latin typeface="Times New Roman" panose="02020603050405020304" pitchFamily="18" charset="0"/>
                <a:cs typeface="Times New Roman" panose="02020603050405020304" pitchFamily="18" charset="0"/>
              </a:rPr>
              <a:t>)</a:t>
            </a:r>
          </a:p>
        </c:rich>
      </c:tx>
      <c:overlay val="0"/>
    </c:title>
    <c:autoTitleDeleted val="0"/>
    <c:plotArea>
      <c:layout>
        <c:manualLayout>
          <c:layoutTarget val="inner"/>
          <c:xMode val="edge"/>
          <c:yMode val="edge"/>
          <c:x val="0.18275107052156842"/>
          <c:y val="0.1350351431811635"/>
          <c:w val="0.56178283154700492"/>
          <c:h val="0.73318826688646721"/>
        </c:manualLayout>
      </c:layout>
      <c:lineChart>
        <c:grouping val="standard"/>
        <c:varyColors val="0"/>
        <c:ser>
          <c:idx val="0"/>
          <c:order val="0"/>
          <c:tx>
            <c:strRef>
              <c:f>Sheet1!$B$1</c:f>
              <c:strCache>
                <c:ptCount val="1"/>
                <c:pt idx="0">
                  <c:v>Total employees (thousands)</c:v>
                </c:pt>
              </c:strCache>
            </c:strRef>
          </c:tx>
          <c:cat>
            <c:numRef>
              <c:f>Sheet1!$A$2:$A$4</c:f>
              <c:numCache>
                <c:formatCode>General</c:formatCode>
                <c:ptCount val="3"/>
                <c:pt idx="0">
                  <c:v>2019</c:v>
                </c:pt>
                <c:pt idx="1">
                  <c:v>2020</c:v>
                </c:pt>
                <c:pt idx="2">
                  <c:v>2021</c:v>
                </c:pt>
              </c:numCache>
            </c:numRef>
          </c:cat>
          <c:val>
            <c:numRef>
              <c:f>Sheet1!$B$2:$B$4</c:f>
              <c:numCache>
                <c:formatCode>General</c:formatCode>
                <c:ptCount val="3"/>
                <c:pt idx="0">
                  <c:v>283</c:v>
                </c:pt>
                <c:pt idx="1">
                  <c:v>256</c:v>
                </c:pt>
                <c:pt idx="2">
                  <c:v>225</c:v>
                </c:pt>
              </c:numCache>
            </c:numRef>
          </c:val>
          <c:smooth val="0"/>
          <c:extLst>
            <c:ext xmlns:c16="http://schemas.microsoft.com/office/drawing/2014/chart" uri="{C3380CC4-5D6E-409C-BE32-E72D297353CC}">
              <c16:uniqueId val="{00000000-9765-4942-A72C-0EC3815B4FDC}"/>
            </c:ext>
          </c:extLst>
        </c:ser>
        <c:dLbls>
          <c:showLegendKey val="0"/>
          <c:showVal val="0"/>
          <c:showCatName val="0"/>
          <c:showSerName val="0"/>
          <c:showPercent val="0"/>
          <c:showBubbleSize val="0"/>
        </c:dLbls>
        <c:marker val="1"/>
        <c:smooth val="0"/>
        <c:axId val="646077952"/>
        <c:axId val="645711552"/>
      </c:lineChart>
      <c:catAx>
        <c:axId val="646077952"/>
        <c:scaling>
          <c:orientation val="minMax"/>
        </c:scaling>
        <c:delete val="0"/>
        <c:axPos val="b"/>
        <c:numFmt formatCode="General" sourceLinked="1"/>
        <c:majorTickMark val="out"/>
        <c:minorTickMark val="none"/>
        <c:tickLblPos val="nextTo"/>
        <c:txPr>
          <a:bodyPr/>
          <a:lstStyle/>
          <a:p>
            <a:pPr>
              <a:defRPr>
                <a:latin typeface="Times New Roman" panose="02020603050405020304" pitchFamily="18" charset="0"/>
                <a:cs typeface="Times New Roman" panose="02020603050405020304" pitchFamily="18" charset="0"/>
              </a:defRPr>
            </a:pPr>
            <a:endParaRPr lang="en-US"/>
          </a:p>
        </c:txPr>
        <c:crossAx val="645711552"/>
        <c:crosses val="autoZero"/>
        <c:auto val="1"/>
        <c:lblAlgn val="ctr"/>
        <c:lblOffset val="100"/>
        <c:noMultiLvlLbl val="0"/>
      </c:catAx>
      <c:valAx>
        <c:axId val="645711552"/>
        <c:scaling>
          <c:orientation val="minMax"/>
        </c:scaling>
        <c:delete val="0"/>
        <c:axPos val="l"/>
        <c:majorGridlines>
          <c:spPr>
            <a:ln>
              <a:noFill/>
            </a:ln>
          </c:spPr>
        </c:majorGridlines>
        <c:numFmt formatCode="General" sourceLinked="1"/>
        <c:majorTickMark val="out"/>
        <c:minorTickMark val="none"/>
        <c:tickLblPos val="nextTo"/>
        <c:txPr>
          <a:bodyPr/>
          <a:lstStyle/>
          <a:p>
            <a:pPr>
              <a:defRPr>
                <a:latin typeface="Times New Roman" panose="02020603050405020304" pitchFamily="18" charset="0"/>
                <a:cs typeface="Times New Roman" panose="02020603050405020304" pitchFamily="18" charset="0"/>
              </a:defRPr>
            </a:pPr>
            <a:endParaRPr lang="en-US"/>
          </a:p>
        </c:txPr>
        <c:crossAx val="646077952"/>
        <c:crosses val="autoZero"/>
        <c:crossBetween val="between"/>
      </c:valAx>
    </c:plotArea>
    <c:plotVisOnly val="1"/>
    <c:dispBlanksAs val="gap"/>
    <c:showDLblsOverMax val="0"/>
  </c:chart>
  <c:txPr>
    <a:bodyPr/>
    <a:lstStyle/>
    <a:p>
      <a:pPr>
        <a:defRPr sz="1800"/>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jpg"/></Relationships>
</file>

<file path=ppt/diagrams/_rels/data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thebluediamondgallery.com/tablet/m/mergers-and-acquisitions.html" TargetMode="External"/><Relationship Id="rId1" Type="http://schemas.openxmlformats.org/officeDocument/2006/relationships/image" Target="../media/image7.jpg"/><Relationship Id="rId4" Type="http://schemas.openxmlformats.org/officeDocument/2006/relationships/image" Target="../media/image6.png"/></Relationships>
</file>

<file path=ppt/diagrams/_rels/data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blogs.lse.ac.uk/politicsandpolicy/managing-automation/" TargetMode="External"/><Relationship Id="rId1" Type="http://schemas.openxmlformats.org/officeDocument/2006/relationships/image" Target="../media/image8.jpg"/><Relationship Id="rId4" Type="http://schemas.openxmlformats.org/officeDocument/2006/relationships/image" Target="../media/image6.pn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jpg"/></Relationships>
</file>

<file path=ppt/diagrams/_rels/drawing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thebluediamondgallery.com/tablet/m/mergers-and-acquisitions.html" TargetMode="External"/><Relationship Id="rId1" Type="http://schemas.openxmlformats.org/officeDocument/2006/relationships/image" Target="../media/image7.jpg"/><Relationship Id="rId4" Type="http://schemas.openxmlformats.org/officeDocument/2006/relationships/image" Target="../media/image6.png"/></Relationships>
</file>

<file path=ppt/diagrams/_rels/drawing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blogs.lse.ac.uk/politicsandpolicy/managing-automation/" TargetMode="External"/><Relationship Id="rId1" Type="http://schemas.openxmlformats.org/officeDocument/2006/relationships/image" Target="../media/image8.jpg"/><Relationship Id="rId4"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5C361A-767D-4D7F-A4AF-DDE858E592FE}" type="doc">
      <dgm:prSet loTypeId="urn:microsoft.com/office/officeart/2005/8/layout/pictureOrgChart+Icon" loCatId="hierarchy" qsTypeId="urn:microsoft.com/office/officeart/2005/8/quickstyle/simple2" qsCatId="simple" csTypeId="urn:microsoft.com/office/officeart/2005/8/colors/accent0_3" csCatId="mainScheme" phldr="1"/>
      <dgm:spPr/>
      <dgm:t>
        <a:bodyPr/>
        <a:lstStyle/>
        <a:p>
          <a:endParaRPr lang="en-IN"/>
        </a:p>
      </dgm:t>
    </dgm:pt>
    <dgm:pt modelId="{793E12E3-AA8A-4358-9A68-B4B400C38E86}">
      <dgm:prSet phldrT="[Text]" custT="1"/>
      <dgm:spPr/>
      <dgm:t>
        <a:bodyPr/>
        <a:lstStyle/>
        <a:p>
          <a:r>
            <a:rPr lang="en-IN" sz="4800" b="1" u="sng" dirty="0">
              <a:latin typeface="Times New Roman" panose="02020603050405020304" pitchFamily="18" charset="0"/>
              <a:cs typeface="Times New Roman" panose="02020603050405020304" pitchFamily="18" charset="0"/>
            </a:rPr>
            <a:t>Investing in new Steel Wire Manufacturing Facility</a:t>
          </a:r>
          <a:endParaRPr lang="en-IN" sz="4800" u="sng" dirty="0">
            <a:latin typeface="Times New Roman" panose="02020603050405020304" pitchFamily="18" charset="0"/>
            <a:cs typeface="Times New Roman" panose="02020603050405020304" pitchFamily="18" charset="0"/>
          </a:endParaRPr>
        </a:p>
      </dgm:t>
    </dgm:pt>
    <dgm:pt modelId="{E1DDBF1C-2154-44E3-906C-C27F7B8C8799}" type="parTrans" cxnId="{1C87F8C6-EFC5-481D-A886-C7FDB36A1767}">
      <dgm:prSet/>
      <dgm:spPr/>
      <dgm:t>
        <a:bodyPr/>
        <a:lstStyle/>
        <a:p>
          <a:endParaRPr lang="en-IN"/>
        </a:p>
      </dgm:t>
    </dgm:pt>
    <dgm:pt modelId="{1D6CCCD6-0AA8-4FED-A2C4-14218C04D4D5}" type="sibTrans" cxnId="{1C87F8C6-EFC5-481D-A886-C7FDB36A1767}">
      <dgm:prSet/>
      <dgm:spPr/>
      <dgm:t>
        <a:bodyPr/>
        <a:lstStyle/>
        <a:p>
          <a:endParaRPr lang="en-IN"/>
        </a:p>
      </dgm:t>
    </dgm:pt>
    <dgm:pt modelId="{6F626F52-B216-4793-9F06-F765CC5F3943}">
      <dgm:prSet phldrT="[Text]" custT="1"/>
      <dgm:spPr/>
      <dgm:t>
        <a:bodyPr/>
        <a:lstStyle/>
        <a:p>
          <a:pPr>
            <a:buFont typeface="Arial" panose="020B0604020202020204" pitchFamily="34" charset="0"/>
            <a:buChar char="•"/>
          </a:pPr>
          <a:r>
            <a:rPr lang="en-US" sz="1800" dirty="0"/>
            <a:t>Long term gain.</a:t>
          </a:r>
        </a:p>
        <a:p>
          <a:pPr>
            <a:buFont typeface="Arial" panose="020B0604020202020204" pitchFamily="34" charset="0"/>
            <a:buNone/>
          </a:pPr>
          <a:r>
            <a:rPr lang="en-US" sz="1800" dirty="0"/>
            <a:t>Steady supply of steel wire for core business.</a:t>
          </a:r>
          <a:endParaRPr lang="en-IN" sz="1800" dirty="0"/>
        </a:p>
      </dgm:t>
    </dgm:pt>
    <dgm:pt modelId="{8A365845-9548-4525-B1E9-C78A3C7DC42A}" type="parTrans" cxnId="{42F7C45F-98D9-493E-BEDA-C2E930493B11}">
      <dgm:prSet/>
      <dgm:spPr/>
      <dgm:t>
        <a:bodyPr/>
        <a:lstStyle/>
        <a:p>
          <a:endParaRPr lang="en-IN"/>
        </a:p>
      </dgm:t>
    </dgm:pt>
    <dgm:pt modelId="{A79E26FA-305E-4AA1-ADF8-4EDDFA586ED0}" type="sibTrans" cxnId="{42F7C45F-98D9-493E-BEDA-C2E930493B11}">
      <dgm:prSet/>
      <dgm:spPr/>
      <dgm:t>
        <a:bodyPr/>
        <a:lstStyle/>
        <a:p>
          <a:endParaRPr lang="en-IN"/>
        </a:p>
      </dgm:t>
    </dgm:pt>
    <dgm:pt modelId="{AF2EB809-4C75-4AAC-B5F8-582D5B3B71D8}">
      <dgm:prSet phldrT="[Text]" custT="1"/>
      <dgm:spPr/>
      <dgm:t>
        <a:bodyPr/>
        <a:lstStyle/>
        <a:p>
          <a:r>
            <a:rPr lang="en-US" sz="1600" dirty="0"/>
            <a:t>High initial investment.</a:t>
          </a:r>
          <a:endParaRPr lang="en-IN" sz="1600" dirty="0"/>
        </a:p>
        <a:p>
          <a:r>
            <a:rPr lang="en-US" sz="1600" dirty="0"/>
            <a:t>Shift of focus from core business (temporarily).</a:t>
          </a:r>
          <a:endParaRPr lang="en-IN" sz="1600" dirty="0"/>
        </a:p>
      </dgm:t>
    </dgm:pt>
    <dgm:pt modelId="{23FD0135-81B3-4C80-AFF2-F2BD21BF529B}" type="parTrans" cxnId="{B555FD91-ACBC-4124-B52F-77725003F6FC}">
      <dgm:prSet/>
      <dgm:spPr/>
      <dgm:t>
        <a:bodyPr/>
        <a:lstStyle/>
        <a:p>
          <a:endParaRPr lang="en-IN"/>
        </a:p>
      </dgm:t>
    </dgm:pt>
    <dgm:pt modelId="{E3AE6405-5387-4A04-A128-EA48136F9983}" type="sibTrans" cxnId="{B555FD91-ACBC-4124-B52F-77725003F6FC}">
      <dgm:prSet/>
      <dgm:spPr/>
      <dgm:t>
        <a:bodyPr/>
        <a:lstStyle/>
        <a:p>
          <a:endParaRPr lang="en-IN"/>
        </a:p>
      </dgm:t>
    </dgm:pt>
    <dgm:pt modelId="{79D6762A-BF3E-4799-A918-9715EF3FE1A4}" type="pres">
      <dgm:prSet presAssocID="{805C361A-767D-4D7F-A4AF-DDE858E592FE}" presName="hierChild1" presStyleCnt="0">
        <dgm:presLayoutVars>
          <dgm:orgChart val="1"/>
          <dgm:chPref val="1"/>
          <dgm:dir/>
          <dgm:animOne val="branch"/>
          <dgm:animLvl val="lvl"/>
          <dgm:resizeHandles/>
        </dgm:presLayoutVars>
      </dgm:prSet>
      <dgm:spPr/>
    </dgm:pt>
    <dgm:pt modelId="{75EF6FF0-2B17-4D2B-9031-EA6E30F6A79A}" type="pres">
      <dgm:prSet presAssocID="{793E12E3-AA8A-4358-9A68-B4B400C38E86}" presName="hierRoot1" presStyleCnt="0">
        <dgm:presLayoutVars>
          <dgm:hierBranch val="init"/>
        </dgm:presLayoutVars>
      </dgm:prSet>
      <dgm:spPr/>
    </dgm:pt>
    <dgm:pt modelId="{E093786B-5E8E-4891-87D3-33D708DFF414}" type="pres">
      <dgm:prSet presAssocID="{793E12E3-AA8A-4358-9A68-B4B400C38E86}" presName="rootComposite1" presStyleCnt="0"/>
      <dgm:spPr/>
    </dgm:pt>
    <dgm:pt modelId="{56F83432-C320-4C23-854E-F31A324F446E}" type="pres">
      <dgm:prSet presAssocID="{793E12E3-AA8A-4358-9A68-B4B400C38E86}" presName="rootText1" presStyleLbl="node0" presStyleIdx="0" presStyleCnt="1" custScaleX="244024" custLinFactNeighborY="4155">
        <dgm:presLayoutVars>
          <dgm:chPref val="3"/>
        </dgm:presLayoutVars>
      </dgm:prSet>
      <dgm:spPr/>
    </dgm:pt>
    <dgm:pt modelId="{D6222879-D6DC-445B-833F-7B17C1C6188A}" type="pres">
      <dgm:prSet presAssocID="{793E12E3-AA8A-4358-9A68-B4B400C38E86}" presName="rootPict1" presStyleLbl="alignImgPlace1" presStyleIdx="0" presStyleCnt="3" custScaleX="137459" custLinFactX="-100000" custLinFactNeighborX="-117468" custLinFactNeighborY="5804"/>
      <dgm:spPr>
        <a:blipFill>
          <a:blip xmlns:r="http://schemas.openxmlformats.org/officeDocument/2006/relationships" r:embed="rId1">
            <a:extLst>
              <a:ext uri="{28A0092B-C50C-407E-A947-70E740481C1C}">
                <a14:useLocalDpi xmlns:a14="http://schemas.microsoft.com/office/drawing/2010/main" val="0"/>
              </a:ext>
            </a:extLst>
          </a:blip>
          <a:srcRect/>
          <a:stretch>
            <a:fillRect l="-17000" r="-17000"/>
          </a:stretch>
        </a:blipFill>
      </dgm:spPr>
    </dgm:pt>
    <dgm:pt modelId="{A772E318-F3DA-4859-A272-AD19E75139F4}" type="pres">
      <dgm:prSet presAssocID="{793E12E3-AA8A-4358-9A68-B4B400C38E86}" presName="rootConnector1" presStyleLbl="node1" presStyleIdx="0" presStyleCnt="0"/>
      <dgm:spPr/>
    </dgm:pt>
    <dgm:pt modelId="{1A7958D0-2902-4F42-AE08-5F02B8576CB7}" type="pres">
      <dgm:prSet presAssocID="{793E12E3-AA8A-4358-9A68-B4B400C38E86}" presName="hierChild2" presStyleCnt="0"/>
      <dgm:spPr/>
    </dgm:pt>
    <dgm:pt modelId="{D8EF15A1-475D-4C7A-998C-1EEB93C79E3F}" type="pres">
      <dgm:prSet presAssocID="{8A365845-9548-4525-B1E9-C78A3C7DC42A}" presName="Name37" presStyleLbl="parChTrans1D2" presStyleIdx="0" presStyleCnt="2"/>
      <dgm:spPr/>
    </dgm:pt>
    <dgm:pt modelId="{45310B8B-A1CC-403D-93FB-CBD22E036AEB}" type="pres">
      <dgm:prSet presAssocID="{6F626F52-B216-4793-9F06-F765CC5F3943}" presName="hierRoot2" presStyleCnt="0">
        <dgm:presLayoutVars>
          <dgm:hierBranch val="init"/>
        </dgm:presLayoutVars>
      </dgm:prSet>
      <dgm:spPr/>
    </dgm:pt>
    <dgm:pt modelId="{19D8AA51-9671-425B-A876-99BED6A1AA10}" type="pres">
      <dgm:prSet presAssocID="{6F626F52-B216-4793-9F06-F765CC5F3943}" presName="rootComposite" presStyleCnt="0"/>
      <dgm:spPr/>
    </dgm:pt>
    <dgm:pt modelId="{1F6410EF-5FAA-4D79-9429-773BD847BD1E}" type="pres">
      <dgm:prSet presAssocID="{6F626F52-B216-4793-9F06-F765CC5F3943}" presName="rootText" presStyleLbl="node2" presStyleIdx="0" presStyleCnt="2">
        <dgm:presLayoutVars>
          <dgm:chPref val="3"/>
        </dgm:presLayoutVars>
      </dgm:prSet>
      <dgm:spPr/>
    </dgm:pt>
    <dgm:pt modelId="{7242E8F8-B8EE-4F57-9D83-84FB5D2497B2}" type="pres">
      <dgm:prSet presAssocID="{6F626F52-B216-4793-9F06-F765CC5F3943}" presName="rootPict" presStyleLbl="align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29000" r="-29000"/>
          </a:stretch>
        </a:blipFill>
      </dgm:spPr>
    </dgm:pt>
    <dgm:pt modelId="{B0D08E4B-1ED9-4F7D-9533-219BB85A7CD7}" type="pres">
      <dgm:prSet presAssocID="{6F626F52-B216-4793-9F06-F765CC5F3943}" presName="rootConnector" presStyleLbl="node2" presStyleIdx="0" presStyleCnt="2"/>
      <dgm:spPr/>
    </dgm:pt>
    <dgm:pt modelId="{71591C58-15B8-4A0A-83EE-F04E3985F124}" type="pres">
      <dgm:prSet presAssocID="{6F626F52-B216-4793-9F06-F765CC5F3943}" presName="hierChild4" presStyleCnt="0"/>
      <dgm:spPr/>
    </dgm:pt>
    <dgm:pt modelId="{970A89D6-63EA-4AA9-9794-DF02368FF78D}" type="pres">
      <dgm:prSet presAssocID="{6F626F52-B216-4793-9F06-F765CC5F3943}" presName="hierChild5" presStyleCnt="0"/>
      <dgm:spPr/>
    </dgm:pt>
    <dgm:pt modelId="{FFC5192D-9A2E-4D3C-91FA-8911A70EAB9E}" type="pres">
      <dgm:prSet presAssocID="{23FD0135-81B3-4C80-AFF2-F2BD21BF529B}" presName="Name37" presStyleLbl="parChTrans1D2" presStyleIdx="1" presStyleCnt="2"/>
      <dgm:spPr/>
    </dgm:pt>
    <dgm:pt modelId="{FBF47FE1-282A-49C5-B238-9E1635FCB6C6}" type="pres">
      <dgm:prSet presAssocID="{AF2EB809-4C75-4AAC-B5F8-582D5B3B71D8}" presName="hierRoot2" presStyleCnt="0">
        <dgm:presLayoutVars>
          <dgm:hierBranch val="init"/>
        </dgm:presLayoutVars>
      </dgm:prSet>
      <dgm:spPr/>
    </dgm:pt>
    <dgm:pt modelId="{8E1E05AC-7AEF-40C6-BB75-196509B65353}" type="pres">
      <dgm:prSet presAssocID="{AF2EB809-4C75-4AAC-B5F8-582D5B3B71D8}" presName="rootComposite" presStyleCnt="0"/>
      <dgm:spPr/>
    </dgm:pt>
    <dgm:pt modelId="{8308D44A-4E7B-449B-969E-B57E0BAA27D5}" type="pres">
      <dgm:prSet presAssocID="{AF2EB809-4C75-4AAC-B5F8-582D5B3B71D8}" presName="rootText" presStyleLbl="node2" presStyleIdx="1" presStyleCnt="2">
        <dgm:presLayoutVars>
          <dgm:chPref val="3"/>
        </dgm:presLayoutVars>
      </dgm:prSet>
      <dgm:spPr/>
    </dgm:pt>
    <dgm:pt modelId="{1118B351-80B4-4D71-B5B4-E16CCE06220E}" type="pres">
      <dgm:prSet presAssocID="{AF2EB809-4C75-4AAC-B5F8-582D5B3B71D8}" presName="rootPict" presStyleLbl="align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dgm:spPr>
    </dgm:pt>
    <dgm:pt modelId="{1F87EB46-BB18-43FD-8B5C-68EA6E447A22}" type="pres">
      <dgm:prSet presAssocID="{AF2EB809-4C75-4AAC-B5F8-582D5B3B71D8}" presName="rootConnector" presStyleLbl="node2" presStyleIdx="1" presStyleCnt="2"/>
      <dgm:spPr/>
    </dgm:pt>
    <dgm:pt modelId="{7A71C495-04A1-479D-A7C2-E1576A0D47E5}" type="pres">
      <dgm:prSet presAssocID="{AF2EB809-4C75-4AAC-B5F8-582D5B3B71D8}" presName="hierChild4" presStyleCnt="0"/>
      <dgm:spPr/>
    </dgm:pt>
    <dgm:pt modelId="{7A6F4744-48FF-479B-9256-6F091037B95B}" type="pres">
      <dgm:prSet presAssocID="{AF2EB809-4C75-4AAC-B5F8-582D5B3B71D8}" presName="hierChild5" presStyleCnt="0"/>
      <dgm:spPr/>
    </dgm:pt>
    <dgm:pt modelId="{D17E7C47-AE5D-4CF6-BE57-FB69FE40C4AB}" type="pres">
      <dgm:prSet presAssocID="{793E12E3-AA8A-4358-9A68-B4B400C38E86}" presName="hierChild3" presStyleCnt="0"/>
      <dgm:spPr/>
    </dgm:pt>
  </dgm:ptLst>
  <dgm:cxnLst>
    <dgm:cxn modelId="{4B3C2721-EEB1-4F53-B1E5-403C61CC2300}" type="presOf" srcId="{6F626F52-B216-4793-9F06-F765CC5F3943}" destId="{B0D08E4B-1ED9-4F7D-9533-219BB85A7CD7}" srcOrd="1" destOrd="0" presId="urn:microsoft.com/office/officeart/2005/8/layout/pictureOrgChart+Icon"/>
    <dgm:cxn modelId="{97851C38-A9FA-4160-A179-038BFAD62B07}" type="presOf" srcId="{AF2EB809-4C75-4AAC-B5F8-582D5B3B71D8}" destId="{1F87EB46-BB18-43FD-8B5C-68EA6E447A22}" srcOrd="1" destOrd="0" presId="urn:microsoft.com/office/officeart/2005/8/layout/pictureOrgChart+Icon"/>
    <dgm:cxn modelId="{42F7C45F-98D9-493E-BEDA-C2E930493B11}" srcId="{793E12E3-AA8A-4358-9A68-B4B400C38E86}" destId="{6F626F52-B216-4793-9F06-F765CC5F3943}" srcOrd="0" destOrd="0" parTransId="{8A365845-9548-4525-B1E9-C78A3C7DC42A}" sibTransId="{A79E26FA-305E-4AA1-ADF8-4EDDFA586ED0}"/>
    <dgm:cxn modelId="{9C47405A-D2B9-47A0-88B1-20574642E379}" type="presOf" srcId="{6F626F52-B216-4793-9F06-F765CC5F3943}" destId="{1F6410EF-5FAA-4D79-9429-773BD847BD1E}" srcOrd="0" destOrd="0" presId="urn:microsoft.com/office/officeart/2005/8/layout/pictureOrgChart+Icon"/>
    <dgm:cxn modelId="{B555FD91-ACBC-4124-B52F-77725003F6FC}" srcId="{793E12E3-AA8A-4358-9A68-B4B400C38E86}" destId="{AF2EB809-4C75-4AAC-B5F8-582D5B3B71D8}" srcOrd="1" destOrd="0" parTransId="{23FD0135-81B3-4C80-AFF2-F2BD21BF529B}" sibTransId="{E3AE6405-5387-4A04-A128-EA48136F9983}"/>
    <dgm:cxn modelId="{7843E0BB-62E2-446E-9A4E-A0B35AE17C40}" type="presOf" srcId="{793E12E3-AA8A-4358-9A68-B4B400C38E86}" destId="{56F83432-C320-4C23-854E-F31A324F446E}" srcOrd="0" destOrd="0" presId="urn:microsoft.com/office/officeart/2005/8/layout/pictureOrgChart+Icon"/>
    <dgm:cxn modelId="{710676BC-68F0-4A4C-A73A-A8779B39A8ED}" type="presOf" srcId="{23FD0135-81B3-4C80-AFF2-F2BD21BF529B}" destId="{FFC5192D-9A2E-4D3C-91FA-8911A70EAB9E}" srcOrd="0" destOrd="0" presId="urn:microsoft.com/office/officeart/2005/8/layout/pictureOrgChart+Icon"/>
    <dgm:cxn modelId="{8B9A6DBD-6889-4D1A-B926-587EE5BE868C}" type="presOf" srcId="{805C361A-767D-4D7F-A4AF-DDE858E592FE}" destId="{79D6762A-BF3E-4799-A918-9715EF3FE1A4}" srcOrd="0" destOrd="0" presId="urn:microsoft.com/office/officeart/2005/8/layout/pictureOrgChart+Icon"/>
    <dgm:cxn modelId="{1C87F8C6-EFC5-481D-A886-C7FDB36A1767}" srcId="{805C361A-767D-4D7F-A4AF-DDE858E592FE}" destId="{793E12E3-AA8A-4358-9A68-B4B400C38E86}" srcOrd="0" destOrd="0" parTransId="{E1DDBF1C-2154-44E3-906C-C27F7B8C8799}" sibTransId="{1D6CCCD6-0AA8-4FED-A2C4-14218C04D4D5}"/>
    <dgm:cxn modelId="{F39A86CD-A719-4879-9F61-9582FE978C94}" type="presOf" srcId="{AF2EB809-4C75-4AAC-B5F8-582D5B3B71D8}" destId="{8308D44A-4E7B-449B-969E-B57E0BAA27D5}" srcOrd="0" destOrd="0" presId="urn:microsoft.com/office/officeart/2005/8/layout/pictureOrgChart+Icon"/>
    <dgm:cxn modelId="{EB3656E7-59E7-43E6-AAEE-B9F44B694B83}" type="presOf" srcId="{793E12E3-AA8A-4358-9A68-B4B400C38E86}" destId="{A772E318-F3DA-4859-A272-AD19E75139F4}" srcOrd="1" destOrd="0" presId="urn:microsoft.com/office/officeart/2005/8/layout/pictureOrgChart+Icon"/>
    <dgm:cxn modelId="{88274DEA-EE3C-4481-BA8B-5742A80CE400}" type="presOf" srcId="{8A365845-9548-4525-B1E9-C78A3C7DC42A}" destId="{D8EF15A1-475D-4C7A-998C-1EEB93C79E3F}" srcOrd="0" destOrd="0" presId="urn:microsoft.com/office/officeart/2005/8/layout/pictureOrgChart+Icon"/>
    <dgm:cxn modelId="{98532389-ADA0-4939-B996-A5A3D3F400E8}" type="presParOf" srcId="{79D6762A-BF3E-4799-A918-9715EF3FE1A4}" destId="{75EF6FF0-2B17-4D2B-9031-EA6E30F6A79A}" srcOrd="0" destOrd="0" presId="urn:microsoft.com/office/officeart/2005/8/layout/pictureOrgChart+Icon"/>
    <dgm:cxn modelId="{28FDDE23-5255-49BF-A537-CC1C7523730D}" type="presParOf" srcId="{75EF6FF0-2B17-4D2B-9031-EA6E30F6A79A}" destId="{E093786B-5E8E-4891-87D3-33D708DFF414}" srcOrd="0" destOrd="0" presId="urn:microsoft.com/office/officeart/2005/8/layout/pictureOrgChart+Icon"/>
    <dgm:cxn modelId="{6DDFA5AB-E757-4D5D-A07F-2E192895B37A}" type="presParOf" srcId="{E093786B-5E8E-4891-87D3-33D708DFF414}" destId="{56F83432-C320-4C23-854E-F31A324F446E}" srcOrd="0" destOrd="0" presId="urn:microsoft.com/office/officeart/2005/8/layout/pictureOrgChart+Icon"/>
    <dgm:cxn modelId="{5A2A59A6-685E-44B6-8275-8B76C7ABBE95}" type="presParOf" srcId="{E093786B-5E8E-4891-87D3-33D708DFF414}" destId="{D6222879-D6DC-445B-833F-7B17C1C6188A}" srcOrd="1" destOrd="0" presId="urn:microsoft.com/office/officeart/2005/8/layout/pictureOrgChart+Icon"/>
    <dgm:cxn modelId="{F61914F5-7EB4-41D9-899F-780CF7F8DB3B}" type="presParOf" srcId="{E093786B-5E8E-4891-87D3-33D708DFF414}" destId="{A772E318-F3DA-4859-A272-AD19E75139F4}" srcOrd="2" destOrd="0" presId="urn:microsoft.com/office/officeart/2005/8/layout/pictureOrgChart+Icon"/>
    <dgm:cxn modelId="{A430F79D-A1A3-46DD-B307-0F128A97E827}" type="presParOf" srcId="{75EF6FF0-2B17-4D2B-9031-EA6E30F6A79A}" destId="{1A7958D0-2902-4F42-AE08-5F02B8576CB7}" srcOrd="1" destOrd="0" presId="urn:microsoft.com/office/officeart/2005/8/layout/pictureOrgChart+Icon"/>
    <dgm:cxn modelId="{1EFF2C42-D44E-4E29-9E79-6C0E72F1F391}" type="presParOf" srcId="{1A7958D0-2902-4F42-AE08-5F02B8576CB7}" destId="{D8EF15A1-475D-4C7A-998C-1EEB93C79E3F}" srcOrd="0" destOrd="0" presId="urn:microsoft.com/office/officeart/2005/8/layout/pictureOrgChart+Icon"/>
    <dgm:cxn modelId="{967FD1BB-D8EB-4197-97A9-860D7E87BEC6}" type="presParOf" srcId="{1A7958D0-2902-4F42-AE08-5F02B8576CB7}" destId="{45310B8B-A1CC-403D-93FB-CBD22E036AEB}" srcOrd="1" destOrd="0" presId="urn:microsoft.com/office/officeart/2005/8/layout/pictureOrgChart+Icon"/>
    <dgm:cxn modelId="{76D787F2-587E-47A6-96F7-8775D88AB8C4}" type="presParOf" srcId="{45310B8B-A1CC-403D-93FB-CBD22E036AEB}" destId="{19D8AA51-9671-425B-A876-99BED6A1AA10}" srcOrd="0" destOrd="0" presId="urn:microsoft.com/office/officeart/2005/8/layout/pictureOrgChart+Icon"/>
    <dgm:cxn modelId="{6E4CF091-66EC-4AD3-A0E3-0538CC3D0FD8}" type="presParOf" srcId="{19D8AA51-9671-425B-A876-99BED6A1AA10}" destId="{1F6410EF-5FAA-4D79-9429-773BD847BD1E}" srcOrd="0" destOrd="0" presId="urn:microsoft.com/office/officeart/2005/8/layout/pictureOrgChart+Icon"/>
    <dgm:cxn modelId="{BFF71A47-FB71-4CC1-BF69-AD3F81273306}" type="presParOf" srcId="{19D8AA51-9671-425B-A876-99BED6A1AA10}" destId="{7242E8F8-B8EE-4F57-9D83-84FB5D2497B2}" srcOrd="1" destOrd="0" presId="urn:microsoft.com/office/officeart/2005/8/layout/pictureOrgChart+Icon"/>
    <dgm:cxn modelId="{FB764CFD-0AAE-4832-B703-4F23F7045EE0}" type="presParOf" srcId="{19D8AA51-9671-425B-A876-99BED6A1AA10}" destId="{B0D08E4B-1ED9-4F7D-9533-219BB85A7CD7}" srcOrd="2" destOrd="0" presId="urn:microsoft.com/office/officeart/2005/8/layout/pictureOrgChart+Icon"/>
    <dgm:cxn modelId="{909A95C7-3245-4986-A378-9E9E0C913D7F}" type="presParOf" srcId="{45310B8B-A1CC-403D-93FB-CBD22E036AEB}" destId="{71591C58-15B8-4A0A-83EE-F04E3985F124}" srcOrd="1" destOrd="0" presId="urn:microsoft.com/office/officeart/2005/8/layout/pictureOrgChart+Icon"/>
    <dgm:cxn modelId="{9692A10A-A1EA-40A6-A758-B598949772D4}" type="presParOf" srcId="{45310B8B-A1CC-403D-93FB-CBD22E036AEB}" destId="{970A89D6-63EA-4AA9-9794-DF02368FF78D}" srcOrd="2" destOrd="0" presId="urn:microsoft.com/office/officeart/2005/8/layout/pictureOrgChart+Icon"/>
    <dgm:cxn modelId="{9BE6773C-4AF6-4722-9687-8DC362495698}" type="presParOf" srcId="{1A7958D0-2902-4F42-AE08-5F02B8576CB7}" destId="{FFC5192D-9A2E-4D3C-91FA-8911A70EAB9E}" srcOrd="2" destOrd="0" presId="urn:microsoft.com/office/officeart/2005/8/layout/pictureOrgChart+Icon"/>
    <dgm:cxn modelId="{B8674116-31C6-4309-905D-9EA812906FDE}" type="presParOf" srcId="{1A7958D0-2902-4F42-AE08-5F02B8576CB7}" destId="{FBF47FE1-282A-49C5-B238-9E1635FCB6C6}" srcOrd="3" destOrd="0" presId="urn:microsoft.com/office/officeart/2005/8/layout/pictureOrgChart+Icon"/>
    <dgm:cxn modelId="{0F60D504-16C1-4FEB-A25B-4C1E368BD301}" type="presParOf" srcId="{FBF47FE1-282A-49C5-B238-9E1635FCB6C6}" destId="{8E1E05AC-7AEF-40C6-BB75-196509B65353}" srcOrd="0" destOrd="0" presId="urn:microsoft.com/office/officeart/2005/8/layout/pictureOrgChart+Icon"/>
    <dgm:cxn modelId="{B00E05F9-0176-46B6-B48F-D2331AACA4F2}" type="presParOf" srcId="{8E1E05AC-7AEF-40C6-BB75-196509B65353}" destId="{8308D44A-4E7B-449B-969E-B57E0BAA27D5}" srcOrd="0" destOrd="0" presId="urn:microsoft.com/office/officeart/2005/8/layout/pictureOrgChart+Icon"/>
    <dgm:cxn modelId="{0FF2B06C-48AE-4D91-B313-CE3695A1459F}" type="presParOf" srcId="{8E1E05AC-7AEF-40C6-BB75-196509B65353}" destId="{1118B351-80B4-4D71-B5B4-E16CCE06220E}" srcOrd="1" destOrd="0" presId="urn:microsoft.com/office/officeart/2005/8/layout/pictureOrgChart+Icon"/>
    <dgm:cxn modelId="{415573F0-217D-4D84-AEB6-C08596361D00}" type="presParOf" srcId="{8E1E05AC-7AEF-40C6-BB75-196509B65353}" destId="{1F87EB46-BB18-43FD-8B5C-68EA6E447A22}" srcOrd="2" destOrd="0" presId="urn:microsoft.com/office/officeart/2005/8/layout/pictureOrgChart+Icon"/>
    <dgm:cxn modelId="{6118C470-E147-40A1-91D1-063C095B34E6}" type="presParOf" srcId="{FBF47FE1-282A-49C5-B238-9E1635FCB6C6}" destId="{7A71C495-04A1-479D-A7C2-E1576A0D47E5}" srcOrd="1" destOrd="0" presId="urn:microsoft.com/office/officeart/2005/8/layout/pictureOrgChart+Icon"/>
    <dgm:cxn modelId="{AA6B4708-33D6-4DDA-AFE8-7FD08BB29C55}" type="presParOf" srcId="{FBF47FE1-282A-49C5-B238-9E1635FCB6C6}" destId="{7A6F4744-48FF-479B-9256-6F091037B95B}" srcOrd="2" destOrd="0" presId="urn:microsoft.com/office/officeart/2005/8/layout/pictureOrgChart+Icon"/>
    <dgm:cxn modelId="{5291D402-D866-44F9-A28B-6078663A48B7}" type="presParOf" srcId="{75EF6FF0-2B17-4D2B-9031-EA6E30F6A79A}" destId="{D17E7C47-AE5D-4CF6-BE57-FB69FE40C4AB}" srcOrd="2" destOrd="0" presId="urn:microsoft.com/office/officeart/2005/8/layout/pictureOrgChart+Ic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05C361A-767D-4D7F-A4AF-DDE858E592FE}" type="doc">
      <dgm:prSet loTypeId="urn:microsoft.com/office/officeart/2005/8/layout/pictureOrgChart+Icon" loCatId="hierarchy" qsTypeId="urn:microsoft.com/office/officeart/2005/8/quickstyle/simple2" qsCatId="simple" csTypeId="urn:microsoft.com/office/officeart/2005/8/colors/accent0_3" csCatId="mainScheme" phldr="1"/>
      <dgm:spPr/>
      <dgm:t>
        <a:bodyPr/>
        <a:lstStyle/>
        <a:p>
          <a:endParaRPr lang="en-IN"/>
        </a:p>
      </dgm:t>
    </dgm:pt>
    <dgm:pt modelId="{793E12E3-AA8A-4358-9A68-B4B400C38E86}">
      <dgm:prSet phldrT="[Text]" custT="1"/>
      <dgm:spPr/>
      <dgm:t>
        <a:bodyPr/>
        <a:lstStyle/>
        <a:p>
          <a:r>
            <a:rPr lang="en-US" sz="4400" b="1" u="sng" dirty="0">
              <a:latin typeface="Times New Roman" panose="02020603050405020304" pitchFamily="18" charset="0"/>
              <a:cs typeface="Times New Roman" panose="02020603050405020304" pitchFamily="18" charset="0"/>
            </a:rPr>
            <a:t>Going for Mergers and Acquisitions with the existing players</a:t>
          </a:r>
          <a:endParaRPr lang="en-IN" sz="4400" b="1" u="sng" dirty="0">
            <a:latin typeface="Times New Roman" panose="02020603050405020304" pitchFamily="18" charset="0"/>
            <a:cs typeface="Times New Roman" panose="02020603050405020304" pitchFamily="18" charset="0"/>
          </a:endParaRPr>
        </a:p>
      </dgm:t>
    </dgm:pt>
    <dgm:pt modelId="{E1DDBF1C-2154-44E3-906C-C27F7B8C8799}" type="parTrans" cxnId="{1C87F8C6-EFC5-481D-A886-C7FDB36A1767}">
      <dgm:prSet/>
      <dgm:spPr/>
      <dgm:t>
        <a:bodyPr/>
        <a:lstStyle/>
        <a:p>
          <a:endParaRPr lang="en-IN"/>
        </a:p>
      </dgm:t>
    </dgm:pt>
    <dgm:pt modelId="{1D6CCCD6-0AA8-4FED-A2C4-14218C04D4D5}" type="sibTrans" cxnId="{1C87F8C6-EFC5-481D-A886-C7FDB36A1767}">
      <dgm:prSet/>
      <dgm:spPr/>
      <dgm:t>
        <a:bodyPr/>
        <a:lstStyle/>
        <a:p>
          <a:endParaRPr lang="en-IN"/>
        </a:p>
      </dgm:t>
    </dgm:pt>
    <dgm:pt modelId="{6F626F52-B216-4793-9F06-F765CC5F3943}">
      <dgm:prSet phldrT="[Text]" custT="1"/>
      <dgm:spPr/>
      <dgm:t>
        <a:bodyPr/>
        <a:lstStyle/>
        <a:p>
          <a:pPr>
            <a:buFont typeface="Arial" panose="020B0604020202020204" pitchFamily="34" charset="0"/>
            <a:buChar char="•"/>
          </a:pPr>
          <a:r>
            <a:rPr lang="en-US" sz="1800" dirty="0"/>
            <a:t>Less time consuming as compared to first option</a:t>
          </a:r>
          <a:endParaRPr lang="en-IN" sz="1800" dirty="0"/>
        </a:p>
        <a:p>
          <a:r>
            <a:rPr lang="en-US" sz="1800" dirty="0"/>
            <a:t>Will be ready to manufacture steel wire much earlier as compared to first option</a:t>
          </a:r>
          <a:endParaRPr lang="en-IN" sz="1800" dirty="0"/>
        </a:p>
      </dgm:t>
    </dgm:pt>
    <dgm:pt modelId="{8A365845-9548-4525-B1E9-C78A3C7DC42A}" type="parTrans" cxnId="{42F7C45F-98D9-493E-BEDA-C2E930493B11}">
      <dgm:prSet/>
      <dgm:spPr/>
      <dgm:t>
        <a:bodyPr/>
        <a:lstStyle/>
        <a:p>
          <a:endParaRPr lang="en-IN"/>
        </a:p>
      </dgm:t>
    </dgm:pt>
    <dgm:pt modelId="{A79E26FA-305E-4AA1-ADF8-4EDDFA586ED0}" type="sibTrans" cxnId="{42F7C45F-98D9-493E-BEDA-C2E930493B11}">
      <dgm:prSet/>
      <dgm:spPr/>
      <dgm:t>
        <a:bodyPr/>
        <a:lstStyle/>
        <a:p>
          <a:endParaRPr lang="en-IN"/>
        </a:p>
      </dgm:t>
    </dgm:pt>
    <dgm:pt modelId="{AF2EB809-4C75-4AAC-B5F8-582D5B3B71D8}">
      <dgm:prSet phldrT="[Text]" custT="1"/>
      <dgm:spPr/>
      <dgm:t>
        <a:bodyPr/>
        <a:lstStyle/>
        <a:p>
          <a:r>
            <a:rPr lang="en-US" sz="1600" dirty="0"/>
            <a:t>Compatibility issue of organizations may arise</a:t>
          </a:r>
          <a:endParaRPr lang="en-IN" sz="1600" dirty="0"/>
        </a:p>
        <a:p>
          <a:r>
            <a:rPr lang="en-US" sz="1600" dirty="0"/>
            <a:t>Complex legal procedures</a:t>
          </a:r>
          <a:endParaRPr lang="en-IN" sz="1600" dirty="0"/>
        </a:p>
      </dgm:t>
    </dgm:pt>
    <dgm:pt modelId="{23FD0135-81B3-4C80-AFF2-F2BD21BF529B}" type="parTrans" cxnId="{B555FD91-ACBC-4124-B52F-77725003F6FC}">
      <dgm:prSet/>
      <dgm:spPr/>
      <dgm:t>
        <a:bodyPr/>
        <a:lstStyle/>
        <a:p>
          <a:endParaRPr lang="en-IN"/>
        </a:p>
      </dgm:t>
    </dgm:pt>
    <dgm:pt modelId="{E3AE6405-5387-4A04-A128-EA48136F9983}" type="sibTrans" cxnId="{B555FD91-ACBC-4124-B52F-77725003F6FC}">
      <dgm:prSet/>
      <dgm:spPr/>
      <dgm:t>
        <a:bodyPr/>
        <a:lstStyle/>
        <a:p>
          <a:endParaRPr lang="en-IN"/>
        </a:p>
      </dgm:t>
    </dgm:pt>
    <dgm:pt modelId="{79D6762A-BF3E-4799-A918-9715EF3FE1A4}" type="pres">
      <dgm:prSet presAssocID="{805C361A-767D-4D7F-A4AF-DDE858E592FE}" presName="hierChild1" presStyleCnt="0">
        <dgm:presLayoutVars>
          <dgm:orgChart val="1"/>
          <dgm:chPref val="1"/>
          <dgm:dir/>
          <dgm:animOne val="branch"/>
          <dgm:animLvl val="lvl"/>
          <dgm:resizeHandles/>
        </dgm:presLayoutVars>
      </dgm:prSet>
      <dgm:spPr/>
    </dgm:pt>
    <dgm:pt modelId="{75EF6FF0-2B17-4D2B-9031-EA6E30F6A79A}" type="pres">
      <dgm:prSet presAssocID="{793E12E3-AA8A-4358-9A68-B4B400C38E86}" presName="hierRoot1" presStyleCnt="0">
        <dgm:presLayoutVars>
          <dgm:hierBranch val="init"/>
        </dgm:presLayoutVars>
      </dgm:prSet>
      <dgm:spPr/>
    </dgm:pt>
    <dgm:pt modelId="{E093786B-5E8E-4891-87D3-33D708DFF414}" type="pres">
      <dgm:prSet presAssocID="{793E12E3-AA8A-4358-9A68-B4B400C38E86}" presName="rootComposite1" presStyleCnt="0"/>
      <dgm:spPr/>
    </dgm:pt>
    <dgm:pt modelId="{56F83432-C320-4C23-854E-F31A324F446E}" type="pres">
      <dgm:prSet presAssocID="{793E12E3-AA8A-4358-9A68-B4B400C38E86}" presName="rootText1" presStyleLbl="node0" presStyleIdx="0" presStyleCnt="1" custScaleX="244537" custLinFactNeighborY="4155">
        <dgm:presLayoutVars>
          <dgm:chPref val="3"/>
        </dgm:presLayoutVars>
      </dgm:prSet>
      <dgm:spPr/>
    </dgm:pt>
    <dgm:pt modelId="{D6222879-D6DC-445B-833F-7B17C1C6188A}" type="pres">
      <dgm:prSet presAssocID="{793E12E3-AA8A-4358-9A68-B4B400C38E86}" presName="rootPict1" presStyleLbl="alignImgPlace1" presStyleIdx="0" presStyleCnt="3" custScaleX="153929" custLinFactX="-100000" custLinFactNeighborX="-122939" custLinFactNeighborY="1701"/>
      <dgm:spPr>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23000" r="-23000"/>
          </a:stretch>
        </a:blipFill>
      </dgm:spPr>
    </dgm:pt>
    <dgm:pt modelId="{A772E318-F3DA-4859-A272-AD19E75139F4}" type="pres">
      <dgm:prSet presAssocID="{793E12E3-AA8A-4358-9A68-B4B400C38E86}" presName="rootConnector1" presStyleLbl="node1" presStyleIdx="0" presStyleCnt="0"/>
      <dgm:spPr/>
    </dgm:pt>
    <dgm:pt modelId="{1A7958D0-2902-4F42-AE08-5F02B8576CB7}" type="pres">
      <dgm:prSet presAssocID="{793E12E3-AA8A-4358-9A68-B4B400C38E86}" presName="hierChild2" presStyleCnt="0"/>
      <dgm:spPr/>
    </dgm:pt>
    <dgm:pt modelId="{D8EF15A1-475D-4C7A-998C-1EEB93C79E3F}" type="pres">
      <dgm:prSet presAssocID="{8A365845-9548-4525-B1E9-C78A3C7DC42A}" presName="Name37" presStyleLbl="parChTrans1D2" presStyleIdx="0" presStyleCnt="2"/>
      <dgm:spPr/>
    </dgm:pt>
    <dgm:pt modelId="{45310B8B-A1CC-403D-93FB-CBD22E036AEB}" type="pres">
      <dgm:prSet presAssocID="{6F626F52-B216-4793-9F06-F765CC5F3943}" presName="hierRoot2" presStyleCnt="0">
        <dgm:presLayoutVars>
          <dgm:hierBranch val="init"/>
        </dgm:presLayoutVars>
      </dgm:prSet>
      <dgm:spPr/>
    </dgm:pt>
    <dgm:pt modelId="{19D8AA51-9671-425B-A876-99BED6A1AA10}" type="pres">
      <dgm:prSet presAssocID="{6F626F52-B216-4793-9F06-F765CC5F3943}" presName="rootComposite" presStyleCnt="0"/>
      <dgm:spPr/>
    </dgm:pt>
    <dgm:pt modelId="{1F6410EF-5FAA-4D79-9429-773BD847BD1E}" type="pres">
      <dgm:prSet presAssocID="{6F626F52-B216-4793-9F06-F765CC5F3943}" presName="rootText" presStyleLbl="node2" presStyleIdx="0" presStyleCnt="2">
        <dgm:presLayoutVars>
          <dgm:chPref val="3"/>
        </dgm:presLayoutVars>
      </dgm:prSet>
      <dgm:spPr/>
    </dgm:pt>
    <dgm:pt modelId="{7242E8F8-B8EE-4F57-9D83-84FB5D2497B2}" type="pres">
      <dgm:prSet presAssocID="{6F626F52-B216-4793-9F06-F765CC5F3943}" presName="rootPict" presStyleLbl="alignImgPlace1" presStyleIdx="1"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29000" r="-29000"/>
          </a:stretch>
        </a:blipFill>
      </dgm:spPr>
    </dgm:pt>
    <dgm:pt modelId="{B0D08E4B-1ED9-4F7D-9533-219BB85A7CD7}" type="pres">
      <dgm:prSet presAssocID="{6F626F52-B216-4793-9F06-F765CC5F3943}" presName="rootConnector" presStyleLbl="node2" presStyleIdx="0" presStyleCnt="2"/>
      <dgm:spPr/>
    </dgm:pt>
    <dgm:pt modelId="{71591C58-15B8-4A0A-83EE-F04E3985F124}" type="pres">
      <dgm:prSet presAssocID="{6F626F52-B216-4793-9F06-F765CC5F3943}" presName="hierChild4" presStyleCnt="0"/>
      <dgm:spPr/>
    </dgm:pt>
    <dgm:pt modelId="{970A89D6-63EA-4AA9-9794-DF02368FF78D}" type="pres">
      <dgm:prSet presAssocID="{6F626F52-B216-4793-9F06-F765CC5F3943}" presName="hierChild5" presStyleCnt="0"/>
      <dgm:spPr/>
    </dgm:pt>
    <dgm:pt modelId="{FFC5192D-9A2E-4D3C-91FA-8911A70EAB9E}" type="pres">
      <dgm:prSet presAssocID="{23FD0135-81B3-4C80-AFF2-F2BD21BF529B}" presName="Name37" presStyleLbl="parChTrans1D2" presStyleIdx="1" presStyleCnt="2"/>
      <dgm:spPr/>
    </dgm:pt>
    <dgm:pt modelId="{FBF47FE1-282A-49C5-B238-9E1635FCB6C6}" type="pres">
      <dgm:prSet presAssocID="{AF2EB809-4C75-4AAC-B5F8-582D5B3B71D8}" presName="hierRoot2" presStyleCnt="0">
        <dgm:presLayoutVars>
          <dgm:hierBranch val="init"/>
        </dgm:presLayoutVars>
      </dgm:prSet>
      <dgm:spPr/>
    </dgm:pt>
    <dgm:pt modelId="{8E1E05AC-7AEF-40C6-BB75-196509B65353}" type="pres">
      <dgm:prSet presAssocID="{AF2EB809-4C75-4AAC-B5F8-582D5B3B71D8}" presName="rootComposite" presStyleCnt="0"/>
      <dgm:spPr/>
    </dgm:pt>
    <dgm:pt modelId="{8308D44A-4E7B-449B-969E-B57E0BAA27D5}" type="pres">
      <dgm:prSet presAssocID="{AF2EB809-4C75-4AAC-B5F8-582D5B3B71D8}" presName="rootText" presStyleLbl="node2" presStyleIdx="1" presStyleCnt="2">
        <dgm:presLayoutVars>
          <dgm:chPref val="3"/>
        </dgm:presLayoutVars>
      </dgm:prSet>
      <dgm:spPr/>
    </dgm:pt>
    <dgm:pt modelId="{1118B351-80B4-4D71-B5B4-E16CCE06220E}" type="pres">
      <dgm:prSet presAssocID="{AF2EB809-4C75-4AAC-B5F8-582D5B3B71D8}" presName="rootPict" presStyleLbl="alignImgPlace1" presStyleIdx="2" presStyleCnt="3"/>
      <dgm:spPr>
        <a:blipFill>
          <a:blip xmlns:r="http://schemas.openxmlformats.org/officeDocument/2006/relationships" r:embed="rId4">
            <a:extLst>
              <a:ext uri="{28A0092B-C50C-407E-A947-70E740481C1C}">
                <a14:useLocalDpi xmlns:a14="http://schemas.microsoft.com/office/drawing/2010/main" val="0"/>
              </a:ext>
            </a:extLst>
          </a:blip>
          <a:srcRect/>
          <a:stretch>
            <a:fillRect l="-25000" r="-25000"/>
          </a:stretch>
        </a:blipFill>
      </dgm:spPr>
    </dgm:pt>
    <dgm:pt modelId="{1F87EB46-BB18-43FD-8B5C-68EA6E447A22}" type="pres">
      <dgm:prSet presAssocID="{AF2EB809-4C75-4AAC-B5F8-582D5B3B71D8}" presName="rootConnector" presStyleLbl="node2" presStyleIdx="1" presStyleCnt="2"/>
      <dgm:spPr/>
    </dgm:pt>
    <dgm:pt modelId="{7A71C495-04A1-479D-A7C2-E1576A0D47E5}" type="pres">
      <dgm:prSet presAssocID="{AF2EB809-4C75-4AAC-B5F8-582D5B3B71D8}" presName="hierChild4" presStyleCnt="0"/>
      <dgm:spPr/>
    </dgm:pt>
    <dgm:pt modelId="{7A6F4744-48FF-479B-9256-6F091037B95B}" type="pres">
      <dgm:prSet presAssocID="{AF2EB809-4C75-4AAC-B5F8-582D5B3B71D8}" presName="hierChild5" presStyleCnt="0"/>
      <dgm:spPr/>
    </dgm:pt>
    <dgm:pt modelId="{D17E7C47-AE5D-4CF6-BE57-FB69FE40C4AB}" type="pres">
      <dgm:prSet presAssocID="{793E12E3-AA8A-4358-9A68-B4B400C38E86}" presName="hierChild3" presStyleCnt="0"/>
      <dgm:spPr/>
    </dgm:pt>
  </dgm:ptLst>
  <dgm:cxnLst>
    <dgm:cxn modelId="{4B3C2721-EEB1-4F53-B1E5-403C61CC2300}" type="presOf" srcId="{6F626F52-B216-4793-9F06-F765CC5F3943}" destId="{B0D08E4B-1ED9-4F7D-9533-219BB85A7CD7}" srcOrd="1" destOrd="0" presId="urn:microsoft.com/office/officeart/2005/8/layout/pictureOrgChart+Icon"/>
    <dgm:cxn modelId="{97851C38-A9FA-4160-A179-038BFAD62B07}" type="presOf" srcId="{AF2EB809-4C75-4AAC-B5F8-582D5B3B71D8}" destId="{1F87EB46-BB18-43FD-8B5C-68EA6E447A22}" srcOrd="1" destOrd="0" presId="urn:microsoft.com/office/officeart/2005/8/layout/pictureOrgChart+Icon"/>
    <dgm:cxn modelId="{42F7C45F-98D9-493E-BEDA-C2E930493B11}" srcId="{793E12E3-AA8A-4358-9A68-B4B400C38E86}" destId="{6F626F52-B216-4793-9F06-F765CC5F3943}" srcOrd="0" destOrd="0" parTransId="{8A365845-9548-4525-B1E9-C78A3C7DC42A}" sibTransId="{A79E26FA-305E-4AA1-ADF8-4EDDFA586ED0}"/>
    <dgm:cxn modelId="{9C47405A-D2B9-47A0-88B1-20574642E379}" type="presOf" srcId="{6F626F52-B216-4793-9F06-F765CC5F3943}" destId="{1F6410EF-5FAA-4D79-9429-773BD847BD1E}" srcOrd="0" destOrd="0" presId="urn:microsoft.com/office/officeart/2005/8/layout/pictureOrgChart+Icon"/>
    <dgm:cxn modelId="{B555FD91-ACBC-4124-B52F-77725003F6FC}" srcId="{793E12E3-AA8A-4358-9A68-B4B400C38E86}" destId="{AF2EB809-4C75-4AAC-B5F8-582D5B3B71D8}" srcOrd="1" destOrd="0" parTransId="{23FD0135-81B3-4C80-AFF2-F2BD21BF529B}" sibTransId="{E3AE6405-5387-4A04-A128-EA48136F9983}"/>
    <dgm:cxn modelId="{7843E0BB-62E2-446E-9A4E-A0B35AE17C40}" type="presOf" srcId="{793E12E3-AA8A-4358-9A68-B4B400C38E86}" destId="{56F83432-C320-4C23-854E-F31A324F446E}" srcOrd="0" destOrd="0" presId="urn:microsoft.com/office/officeart/2005/8/layout/pictureOrgChart+Icon"/>
    <dgm:cxn modelId="{710676BC-68F0-4A4C-A73A-A8779B39A8ED}" type="presOf" srcId="{23FD0135-81B3-4C80-AFF2-F2BD21BF529B}" destId="{FFC5192D-9A2E-4D3C-91FA-8911A70EAB9E}" srcOrd="0" destOrd="0" presId="urn:microsoft.com/office/officeart/2005/8/layout/pictureOrgChart+Icon"/>
    <dgm:cxn modelId="{8B9A6DBD-6889-4D1A-B926-587EE5BE868C}" type="presOf" srcId="{805C361A-767D-4D7F-A4AF-DDE858E592FE}" destId="{79D6762A-BF3E-4799-A918-9715EF3FE1A4}" srcOrd="0" destOrd="0" presId="urn:microsoft.com/office/officeart/2005/8/layout/pictureOrgChart+Icon"/>
    <dgm:cxn modelId="{1C87F8C6-EFC5-481D-A886-C7FDB36A1767}" srcId="{805C361A-767D-4D7F-A4AF-DDE858E592FE}" destId="{793E12E3-AA8A-4358-9A68-B4B400C38E86}" srcOrd="0" destOrd="0" parTransId="{E1DDBF1C-2154-44E3-906C-C27F7B8C8799}" sibTransId="{1D6CCCD6-0AA8-4FED-A2C4-14218C04D4D5}"/>
    <dgm:cxn modelId="{F39A86CD-A719-4879-9F61-9582FE978C94}" type="presOf" srcId="{AF2EB809-4C75-4AAC-B5F8-582D5B3B71D8}" destId="{8308D44A-4E7B-449B-969E-B57E0BAA27D5}" srcOrd="0" destOrd="0" presId="urn:microsoft.com/office/officeart/2005/8/layout/pictureOrgChart+Icon"/>
    <dgm:cxn modelId="{EB3656E7-59E7-43E6-AAEE-B9F44B694B83}" type="presOf" srcId="{793E12E3-AA8A-4358-9A68-B4B400C38E86}" destId="{A772E318-F3DA-4859-A272-AD19E75139F4}" srcOrd="1" destOrd="0" presId="urn:microsoft.com/office/officeart/2005/8/layout/pictureOrgChart+Icon"/>
    <dgm:cxn modelId="{88274DEA-EE3C-4481-BA8B-5742A80CE400}" type="presOf" srcId="{8A365845-9548-4525-B1E9-C78A3C7DC42A}" destId="{D8EF15A1-475D-4C7A-998C-1EEB93C79E3F}" srcOrd="0" destOrd="0" presId="urn:microsoft.com/office/officeart/2005/8/layout/pictureOrgChart+Icon"/>
    <dgm:cxn modelId="{98532389-ADA0-4939-B996-A5A3D3F400E8}" type="presParOf" srcId="{79D6762A-BF3E-4799-A918-9715EF3FE1A4}" destId="{75EF6FF0-2B17-4D2B-9031-EA6E30F6A79A}" srcOrd="0" destOrd="0" presId="urn:microsoft.com/office/officeart/2005/8/layout/pictureOrgChart+Icon"/>
    <dgm:cxn modelId="{28FDDE23-5255-49BF-A537-CC1C7523730D}" type="presParOf" srcId="{75EF6FF0-2B17-4D2B-9031-EA6E30F6A79A}" destId="{E093786B-5E8E-4891-87D3-33D708DFF414}" srcOrd="0" destOrd="0" presId="urn:microsoft.com/office/officeart/2005/8/layout/pictureOrgChart+Icon"/>
    <dgm:cxn modelId="{6DDFA5AB-E757-4D5D-A07F-2E192895B37A}" type="presParOf" srcId="{E093786B-5E8E-4891-87D3-33D708DFF414}" destId="{56F83432-C320-4C23-854E-F31A324F446E}" srcOrd="0" destOrd="0" presId="urn:microsoft.com/office/officeart/2005/8/layout/pictureOrgChart+Icon"/>
    <dgm:cxn modelId="{5A2A59A6-685E-44B6-8275-8B76C7ABBE95}" type="presParOf" srcId="{E093786B-5E8E-4891-87D3-33D708DFF414}" destId="{D6222879-D6DC-445B-833F-7B17C1C6188A}" srcOrd="1" destOrd="0" presId="urn:microsoft.com/office/officeart/2005/8/layout/pictureOrgChart+Icon"/>
    <dgm:cxn modelId="{F61914F5-7EB4-41D9-899F-780CF7F8DB3B}" type="presParOf" srcId="{E093786B-5E8E-4891-87D3-33D708DFF414}" destId="{A772E318-F3DA-4859-A272-AD19E75139F4}" srcOrd="2" destOrd="0" presId="urn:microsoft.com/office/officeart/2005/8/layout/pictureOrgChart+Icon"/>
    <dgm:cxn modelId="{A430F79D-A1A3-46DD-B307-0F128A97E827}" type="presParOf" srcId="{75EF6FF0-2B17-4D2B-9031-EA6E30F6A79A}" destId="{1A7958D0-2902-4F42-AE08-5F02B8576CB7}" srcOrd="1" destOrd="0" presId="urn:microsoft.com/office/officeart/2005/8/layout/pictureOrgChart+Icon"/>
    <dgm:cxn modelId="{1EFF2C42-D44E-4E29-9E79-6C0E72F1F391}" type="presParOf" srcId="{1A7958D0-2902-4F42-AE08-5F02B8576CB7}" destId="{D8EF15A1-475D-4C7A-998C-1EEB93C79E3F}" srcOrd="0" destOrd="0" presId="urn:microsoft.com/office/officeart/2005/8/layout/pictureOrgChart+Icon"/>
    <dgm:cxn modelId="{967FD1BB-D8EB-4197-97A9-860D7E87BEC6}" type="presParOf" srcId="{1A7958D0-2902-4F42-AE08-5F02B8576CB7}" destId="{45310B8B-A1CC-403D-93FB-CBD22E036AEB}" srcOrd="1" destOrd="0" presId="urn:microsoft.com/office/officeart/2005/8/layout/pictureOrgChart+Icon"/>
    <dgm:cxn modelId="{76D787F2-587E-47A6-96F7-8775D88AB8C4}" type="presParOf" srcId="{45310B8B-A1CC-403D-93FB-CBD22E036AEB}" destId="{19D8AA51-9671-425B-A876-99BED6A1AA10}" srcOrd="0" destOrd="0" presId="urn:microsoft.com/office/officeart/2005/8/layout/pictureOrgChart+Icon"/>
    <dgm:cxn modelId="{6E4CF091-66EC-4AD3-A0E3-0538CC3D0FD8}" type="presParOf" srcId="{19D8AA51-9671-425B-A876-99BED6A1AA10}" destId="{1F6410EF-5FAA-4D79-9429-773BD847BD1E}" srcOrd="0" destOrd="0" presId="urn:microsoft.com/office/officeart/2005/8/layout/pictureOrgChart+Icon"/>
    <dgm:cxn modelId="{BFF71A47-FB71-4CC1-BF69-AD3F81273306}" type="presParOf" srcId="{19D8AA51-9671-425B-A876-99BED6A1AA10}" destId="{7242E8F8-B8EE-4F57-9D83-84FB5D2497B2}" srcOrd="1" destOrd="0" presId="urn:microsoft.com/office/officeart/2005/8/layout/pictureOrgChart+Icon"/>
    <dgm:cxn modelId="{FB764CFD-0AAE-4832-B703-4F23F7045EE0}" type="presParOf" srcId="{19D8AA51-9671-425B-A876-99BED6A1AA10}" destId="{B0D08E4B-1ED9-4F7D-9533-219BB85A7CD7}" srcOrd="2" destOrd="0" presId="urn:microsoft.com/office/officeart/2005/8/layout/pictureOrgChart+Icon"/>
    <dgm:cxn modelId="{909A95C7-3245-4986-A378-9E9E0C913D7F}" type="presParOf" srcId="{45310B8B-A1CC-403D-93FB-CBD22E036AEB}" destId="{71591C58-15B8-4A0A-83EE-F04E3985F124}" srcOrd="1" destOrd="0" presId="urn:microsoft.com/office/officeart/2005/8/layout/pictureOrgChart+Icon"/>
    <dgm:cxn modelId="{9692A10A-A1EA-40A6-A758-B598949772D4}" type="presParOf" srcId="{45310B8B-A1CC-403D-93FB-CBD22E036AEB}" destId="{970A89D6-63EA-4AA9-9794-DF02368FF78D}" srcOrd="2" destOrd="0" presId="urn:microsoft.com/office/officeart/2005/8/layout/pictureOrgChart+Icon"/>
    <dgm:cxn modelId="{9BE6773C-4AF6-4722-9687-8DC362495698}" type="presParOf" srcId="{1A7958D0-2902-4F42-AE08-5F02B8576CB7}" destId="{FFC5192D-9A2E-4D3C-91FA-8911A70EAB9E}" srcOrd="2" destOrd="0" presId="urn:microsoft.com/office/officeart/2005/8/layout/pictureOrgChart+Icon"/>
    <dgm:cxn modelId="{B8674116-31C6-4309-905D-9EA812906FDE}" type="presParOf" srcId="{1A7958D0-2902-4F42-AE08-5F02B8576CB7}" destId="{FBF47FE1-282A-49C5-B238-9E1635FCB6C6}" srcOrd="3" destOrd="0" presId="urn:microsoft.com/office/officeart/2005/8/layout/pictureOrgChart+Icon"/>
    <dgm:cxn modelId="{0F60D504-16C1-4FEB-A25B-4C1E368BD301}" type="presParOf" srcId="{FBF47FE1-282A-49C5-B238-9E1635FCB6C6}" destId="{8E1E05AC-7AEF-40C6-BB75-196509B65353}" srcOrd="0" destOrd="0" presId="urn:microsoft.com/office/officeart/2005/8/layout/pictureOrgChart+Icon"/>
    <dgm:cxn modelId="{B00E05F9-0176-46B6-B48F-D2331AACA4F2}" type="presParOf" srcId="{8E1E05AC-7AEF-40C6-BB75-196509B65353}" destId="{8308D44A-4E7B-449B-969E-B57E0BAA27D5}" srcOrd="0" destOrd="0" presId="urn:microsoft.com/office/officeart/2005/8/layout/pictureOrgChart+Icon"/>
    <dgm:cxn modelId="{0FF2B06C-48AE-4D91-B313-CE3695A1459F}" type="presParOf" srcId="{8E1E05AC-7AEF-40C6-BB75-196509B65353}" destId="{1118B351-80B4-4D71-B5B4-E16CCE06220E}" srcOrd="1" destOrd="0" presId="urn:microsoft.com/office/officeart/2005/8/layout/pictureOrgChart+Icon"/>
    <dgm:cxn modelId="{415573F0-217D-4D84-AEB6-C08596361D00}" type="presParOf" srcId="{8E1E05AC-7AEF-40C6-BB75-196509B65353}" destId="{1F87EB46-BB18-43FD-8B5C-68EA6E447A22}" srcOrd="2" destOrd="0" presId="urn:microsoft.com/office/officeart/2005/8/layout/pictureOrgChart+Icon"/>
    <dgm:cxn modelId="{6118C470-E147-40A1-91D1-063C095B34E6}" type="presParOf" srcId="{FBF47FE1-282A-49C5-B238-9E1635FCB6C6}" destId="{7A71C495-04A1-479D-A7C2-E1576A0D47E5}" srcOrd="1" destOrd="0" presId="urn:microsoft.com/office/officeart/2005/8/layout/pictureOrgChart+Icon"/>
    <dgm:cxn modelId="{AA6B4708-33D6-4DDA-AFE8-7FD08BB29C55}" type="presParOf" srcId="{FBF47FE1-282A-49C5-B238-9E1635FCB6C6}" destId="{7A6F4744-48FF-479B-9256-6F091037B95B}" srcOrd="2" destOrd="0" presId="urn:microsoft.com/office/officeart/2005/8/layout/pictureOrgChart+Icon"/>
    <dgm:cxn modelId="{5291D402-D866-44F9-A28B-6078663A48B7}" type="presParOf" srcId="{75EF6FF0-2B17-4D2B-9031-EA6E30F6A79A}" destId="{D17E7C47-AE5D-4CF6-BE57-FB69FE40C4AB}" srcOrd="2" destOrd="0" presId="urn:microsoft.com/office/officeart/2005/8/layout/pictureOrgChart+Ic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05C361A-767D-4D7F-A4AF-DDE858E592FE}" type="doc">
      <dgm:prSet loTypeId="urn:microsoft.com/office/officeart/2005/8/layout/pictureOrgChart+Icon" loCatId="hierarchy" qsTypeId="urn:microsoft.com/office/officeart/2005/8/quickstyle/simple2" qsCatId="simple" csTypeId="urn:microsoft.com/office/officeart/2005/8/colors/accent0_3" csCatId="mainScheme" phldr="1"/>
      <dgm:spPr/>
      <dgm:t>
        <a:bodyPr/>
        <a:lstStyle/>
        <a:p>
          <a:endParaRPr lang="en-IN"/>
        </a:p>
      </dgm:t>
    </dgm:pt>
    <dgm:pt modelId="{793E12E3-AA8A-4358-9A68-B4B400C38E86}">
      <dgm:prSet phldrT="[Text]" custT="1"/>
      <dgm:spPr/>
      <dgm:t>
        <a:bodyPr/>
        <a:lstStyle/>
        <a:p>
          <a:r>
            <a:rPr lang="en-US" sz="4400" b="1" u="sng" dirty="0">
              <a:latin typeface="Times New Roman" panose="02020603050405020304" pitchFamily="18" charset="0"/>
              <a:cs typeface="Times New Roman" panose="02020603050405020304" pitchFamily="18" charset="0"/>
            </a:rPr>
            <a:t>Automation in Manufacturing Processes</a:t>
          </a:r>
          <a:endParaRPr lang="en-IN" sz="4400" b="1" u="sng" dirty="0">
            <a:latin typeface="Times New Roman" panose="02020603050405020304" pitchFamily="18" charset="0"/>
            <a:cs typeface="Times New Roman" panose="02020603050405020304" pitchFamily="18" charset="0"/>
          </a:endParaRPr>
        </a:p>
      </dgm:t>
    </dgm:pt>
    <dgm:pt modelId="{E1DDBF1C-2154-44E3-906C-C27F7B8C8799}" type="parTrans" cxnId="{1C87F8C6-EFC5-481D-A886-C7FDB36A1767}">
      <dgm:prSet/>
      <dgm:spPr/>
      <dgm:t>
        <a:bodyPr/>
        <a:lstStyle/>
        <a:p>
          <a:endParaRPr lang="en-IN"/>
        </a:p>
      </dgm:t>
    </dgm:pt>
    <dgm:pt modelId="{1D6CCCD6-0AA8-4FED-A2C4-14218C04D4D5}" type="sibTrans" cxnId="{1C87F8C6-EFC5-481D-A886-C7FDB36A1767}">
      <dgm:prSet/>
      <dgm:spPr/>
      <dgm:t>
        <a:bodyPr/>
        <a:lstStyle/>
        <a:p>
          <a:endParaRPr lang="en-IN"/>
        </a:p>
      </dgm:t>
    </dgm:pt>
    <dgm:pt modelId="{6F626F52-B216-4793-9F06-F765CC5F3943}">
      <dgm:prSet phldrT="[Text]" custT="1"/>
      <dgm:spPr/>
      <dgm:t>
        <a:bodyPr/>
        <a:lstStyle/>
        <a:p>
          <a:pPr>
            <a:buFont typeface="Arial" panose="020B0604020202020204" pitchFamily="34" charset="0"/>
            <a:buChar char="•"/>
          </a:pPr>
          <a:r>
            <a:rPr lang="en-US" sz="1800" dirty="0"/>
            <a:t>Strategically important, as with the advent of industry 4.0, all manufacturing is set to be automated.</a:t>
          </a:r>
          <a:endParaRPr lang="en-IN" sz="1800" dirty="0"/>
        </a:p>
        <a:p>
          <a:pPr>
            <a:buFont typeface="+mj-lt"/>
            <a:buAutoNum type="romanLcParenR"/>
          </a:pPr>
          <a:r>
            <a:rPr lang="en-US" sz="1800" dirty="0"/>
            <a:t>Will increase manufacturing efficiency and waste reduction.</a:t>
          </a:r>
          <a:endParaRPr lang="en-IN" sz="1800" dirty="0"/>
        </a:p>
        <a:p>
          <a:pPr>
            <a:buFont typeface="+mj-lt"/>
            <a:buAutoNum type="romanLcParenR"/>
          </a:pPr>
          <a:r>
            <a:rPr lang="en-US" sz="1800" dirty="0"/>
            <a:t>Will increase product quality</a:t>
          </a:r>
          <a:endParaRPr lang="en-IN" sz="1800" dirty="0"/>
        </a:p>
      </dgm:t>
    </dgm:pt>
    <dgm:pt modelId="{8A365845-9548-4525-B1E9-C78A3C7DC42A}" type="parTrans" cxnId="{42F7C45F-98D9-493E-BEDA-C2E930493B11}">
      <dgm:prSet/>
      <dgm:spPr/>
      <dgm:t>
        <a:bodyPr/>
        <a:lstStyle/>
        <a:p>
          <a:endParaRPr lang="en-IN"/>
        </a:p>
      </dgm:t>
    </dgm:pt>
    <dgm:pt modelId="{A79E26FA-305E-4AA1-ADF8-4EDDFA586ED0}" type="sibTrans" cxnId="{42F7C45F-98D9-493E-BEDA-C2E930493B11}">
      <dgm:prSet/>
      <dgm:spPr/>
      <dgm:t>
        <a:bodyPr/>
        <a:lstStyle/>
        <a:p>
          <a:endParaRPr lang="en-IN"/>
        </a:p>
      </dgm:t>
    </dgm:pt>
    <dgm:pt modelId="{AF2EB809-4C75-4AAC-B5F8-582D5B3B71D8}">
      <dgm:prSet phldrT="[Text]" custT="1"/>
      <dgm:spPr/>
      <dgm:t>
        <a:bodyPr/>
        <a:lstStyle/>
        <a:p>
          <a:r>
            <a:rPr lang="en-US" sz="1800" dirty="0"/>
            <a:t>Will require re skilling of workers or hiring new ones.</a:t>
          </a:r>
          <a:endParaRPr lang="en-IN" sz="1800" dirty="0"/>
        </a:p>
        <a:p>
          <a:pPr>
            <a:buFont typeface="+mj-lt"/>
            <a:buAutoNum type="romanLcParenR"/>
          </a:pPr>
          <a:r>
            <a:rPr lang="en-US" sz="1800" dirty="0"/>
            <a:t>Will require large number of initial investments</a:t>
          </a:r>
          <a:r>
            <a:rPr lang="en-US" sz="1600" dirty="0"/>
            <a:t>.</a:t>
          </a:r>
          <a:endParaRPr lang="en-IN" sz="1600" dirty="0"/>
        </a:p>
      </dgm:t>
    </dgm:pt>
    <dgm:pt modelId="{23FD0135-81B3-4C80-AFF2-F2BD21BF529B}" type="parTrans" cxnId="{B555FD91-ACBC-4124-B52F-77725003F6FC}">
      <dgm:prSet/>
      <dgm:spPr/>
      <dgm:t>
        <a:bodyPr/>
        <a:lstStyle/>
        <a:p>
          <a:endParaRPr lang="en-IN"/>
        </a:p>
      </dgm:t>
    </dgm:pt>
    <dgm:pt modelId="{E3AE6405-5387-4A04-A128-EA48136F9983}" type="sibTrans" cxnId="{B555FD91-ACBC-4124-B52F-77725003F6FC}">
      <dgm:prSet/>
      <dgm:spPr/>
      <dgm:t>
        <a:bodyPr/>
        <a:lstStyle/>
        <a:p>
          <a:endParaRPr lang="en-IN"/>
        </a:p>
      </dgm:t>
    </dgm:pt>
    <dgm:pt modelId="{79D6762A-BF3E-4799-A918-9715EF3FE1A4}" type="pres">
      <dgm:prSet presAssocID="{805C361A-767D-4D7F-A4AF-DDE858E592FE}" presName="hierChild1" presStyleCnt="0">
        <dgm:presLayoutVars>
          <dgm:orgChart val="1"/>
          <dgm:chPref val="1"/>
          <dgm:dir/>
          <dgm:animOne val="branch"/>
          <dgm:animLvl val="lvl"/>
          <dgm:resizeHandles/>
        </dgm:presLayoutVars>
      </dgm:prSet>
      <dgm:spPr/>
    </dgm:pt>
    <dgm:pt modelId="{75EF6FF0-2B17-4D2B-9031-EA6E30F6A79A}" type="pres">
      <dgm:prSet presAssocID="{793E12E3-AA8A-4358-9A68-B4B400C38E86}" presName="hierRoot1" presStyleCnt="0">
        <dgm:presLayoutVars>
          <dgm:hierBranch val="init"/>
        </dgm:presLayoutVars>
      </dgm:prSet>
      <dgm:spPr/>
    </dgm:pt>
    <dgm:pt modelId="{E093786B-5E8E-4891-87D3-33D708DFF414}" type="pres">
      <dgm:prSet presAssocID="{793E12E3-AA8A-4358-9A68-B4B400C38E86}" presName="rootComposite1" presStyleCnt="0"/>
      <dgm:spPr/>
    </dgm:pt>
    <dgm:pt modelId="{56F83432-C320-4C23-854E-F31A324F446E}" type="pres">
      <dgm:prSet presAssocID="{793E12E3-AA8A-4358-9A68-B4B400C38E86}" presName="rootText1" presStyleLbl="node0" presStyleIdx="0" presStyleCnt="1" custScaleX="244537" custLinFactNeighborY="4155">
        <dgm:presLayoutVars>
          <dgm:chPref val="3"/>
        </dgm:presLayoutVars>
      </dgm:prSet>
      <dgm:spPr/>
    </dgm:pt>
    <dgm:pt modelId="{D6222879-D6DC-445B-833F-7B17C1C6188A}" type="pres">
      <dgm:prSet presAssocID="{793E12E3-AA8A-4358-9A68-B4B400C38E86}" presName="rootPict1" presStyleLbl="alignImgPlace1" presStyleIdx="0" presStyleCnt="3" custScaleX="153929" custLinFactX="-100000" custLinFactNeighborX="-122939" custLinFactNeighborY="1701"/>
      <dgm:spPr>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37000" r="-37000"/>
          </a:stretch>
        </a:blipFill>
      </dgm:spPr>
    </dgm:pt>
    <dgm:pt modelId="{A772E318-F3DA-4859-A272-AD19E75139F4}" type="pres">
      <dgm:prSet presAssocID="{793E12E3-AA8A-4358-9A68-B4B400C38E86}" presName="rootConnector1" presStyleLbl="node1" presStyleIdx="0" presStyleCnt="0"/>
      <dgm:spPr/>
    </dgm:pt>
    <dgm:pt modelId="{1A7958D0-2902-4F42-AE08-5F02B8576CB7}" type="pres">
      <dgm:prSet presAssocID="{793E12E3-AA8A-4358-9A68-B4B400C38E86}" presName="hierChild2" presStyleCnt="0"/>
      <dgm:spPr/>
    </dgm:pt>
    <dgm:pt modelId="{D8EF15A1-475D-4C7A-998C-1EEB93C79E3F}" type="pres">
      <dgm:prSet presAssocID="{8A365845-9548-4525-B1E9-C78A3C7DC42A}" presName="Name37" presStyleLbl="parChTrans1D2" presStyleIdx="0" presStyleCnt="2"/>
      <dgm:spPr/>
    </dgm:pt>
    <dgm:pt modelId="{45310B8B-A1CC-403D-93FB-CBD22E036AEB}" type="pres">
      <dgm:prSet presAssocID="{6F626F52-B216-4793-9F06-F765CC5F3943}" presName="hierRoot2" presStyleCnt="0">
        <dgm:presLayoutVars>
          <dgm:hierBranch val="init"/>
        </dgm:presLayoutVars>
      </dgm:prSet>
      <dgm:spPr/>
    </dgm:pt>
    <dgm:pt modelId="{19D8AA51-9671-425B-A876-99BED6A1AA10}" type="pres">
      <dgm:prSet presAssocID="{6F626F52-B216-4793-9F06-F765CC5F3943}" presName="rootComposite" presStyleCnt="0"/>
      <dgm:spPr/>
    </dgm:pt>
    <dgm:pt modelId="{1F6410EF-5FAA-4D79-9429-773BD847BD1E}" type="pres">
      <dgm:prSet presAssocID="{6F626F52-B216-4793-9F06-F765CC5F3943}" presName="rootText" presStyleLbl="node2" presStyleIdx="0" presStyleCnt="2">
        <dgm:presLayoutVars>
          <dgm:chPref val="3"/>
        </dgm:presLayoutVars>
      </dgm:prSet>
      <dgm:spPr/>
    </dgm:pt>
    <dgm:pt modelId="{7242E8F8-B8EE-4F57-9D83-84FB5D2497B2}" type="pres">
      <dgm:prSet presAssocID="{6F626F52-B216-4793-9F06-F765CC5F3943}" presName="rootPict" presStyleLbl="alignImgPlace1" presStyleIdx="1"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29000" r="-29000"/>
          </a:stretch>
        </a:blipFill>
      </dgm:spPr>
    </dgm:pt>
    <dgm:pt modelId="{B0D08E4B-1ED9-4F7D-9533-219BB85A7CD7}" type="pres">
      <dgm:prSet presAssocID="{6F626F52-B216-4793-9F06-F765CC5F3943}" presName="rootConnector" presStyleLbl="node2" presStyleIdx="0" presStyleCnt="2"/>
      <dgm:spPr/>
    </dgm:pt>
    <dgm:pt modelId="{71591C58-15B8-4A0A-83EE-F04E3985F124}" type="pres">
      <dgm:prSet presAssocID="{6F626F52-B216-4793-9F06-F765CC5F3943}" presName="hierChild4" presStyleCnt="0"/>
      <dgm:spPr/>
    </dgm:pt>
    <dgm:pt modelId="{970A89D6-63EA-4AA9-9794-DF02368FF78D}" type="pres">
      <dgm:prSet presAssocID="{6F626F52-B216-4793-9F06-F765CC5F3943}" presName="hierChild5" presStyleCnt="0"/>
      <dgm:spPr/>
    </dgm:pt>
    <dgm:pt modelId="{FFC5192D-9A2E-4D3C-91FA-8911A70EAB9E}" type="pres">
      <dgm:prSet presAssocID="{23FD0135-81B3-4C80-AFF2-F2BD21BF529B}" presName="Name37" presStyleLbl="parChTrans1D2" presStyleIdx="1" presStyleCnt="2"/>
      <dgm:spPr/>
    </dgm:pt>
    <dgm:pt modelId="{FBF47FE1-282A-49C5-B238-9E1635FCB6C6}" type="pres">
      <dgm:prSet presAssocID="{AF2EB809-4C75-4AAC-B5F8-582D5B3B71D8}" presName="hierRoot2" presStyleCnt="0">
        <dgm:presLayoutVars>
          <dgm:hierBranch val="init"/>
        </dgm:presLayoutVars>
      </dgm:prSet>
      <dgm:spPr/>
    </dgm:pt>
    <dgm:pt modelId="{8E1E05AC-7AEF-40C6-BB75-196509B65353}" type="pres">
      <dgm:prSet presAssocID="{AF2EB809-4C75-4AAC-B5F8-582D5B3B71D8}" presName="rootComposite" presStyleCnt="0"/>
      <dgm:spPr/>
    </dgm:pt>
    <dgm:pt modelId="{8308D44A-4E7B-449B-969E-B57E0BAA27D5}" type="pres">
      <dgm:prSet presAssocID="{AF2EB809-4C75-4AAC-B5F8-582D5B3B71D8}" presName="rootText" presStyleLbl="node2" presStyleIdx="1" presStyleCnt="2" custScaleX="114796" custScaleY="101906">
        <dgm:presLayoutVars>
          <dgm:chPref val="3"/>
        </dgm:presLayoutVars>
      </dgm:prSet>
      <dgm:spPr/>
    </dgm:pt>
    <dgm:pt modelId="{1118B351-80B4-4D71-B5B4-E16CCE06220E}" type="pres">
      <dgm:prSet presAssocID="{AF2EB809-4C75-4AAC-B5F8-582D5B3B71D8}" presName="rootPict" presStyleLbl="alignImgPlace1" presStyleIdx="2" presStyleCnt="3" custLinFactNeighborX="-23604"/>
      <dgm:spPr>
        <a:blipFill>
          <a:blip xmlns:r="http://schemas.openxmlformats.org/officeDocument/2006/relationships" r:embed="rId4">
            <a:extLst>
              <a:ext uri="{28A0092B-C50C-407E-A947-70E740481C1C}">
                <a14:useLocalDpi xmlns:a14="http://schemas.microsoft.com/office/drawing/2010/main" val="0"/>
              </a:ext>
            </a:extLst>
          </a:blip>
          <a:srcRect/>
          <a:stretch>
            <a:fillRect l="-25000" r="-25000"/>
          </a:stretch>
        </a:blipFill>
      </dgm:spPr>
    </dgm:pt>
    <dgm:pt modelId="{1F87EB46-BB18-43FD-8B5C-68EA6E447A22}" type="pres">
      <dgm:prSet presAssocID="{AF2EB809-4C75-4AAC-B5F8-582D5B3B71D8}" presName="rootConnector" presStyleLbl="node2" presStyleIdx="1" presStyleCnt="2"/>
      <dgm:spPr/>
    </dgm:pt>
    <dgm:pt modelId="{7A71C495-04A1-479D-A7C2-E1576A0D47E5}" type="pres">
      <dgm:prSet presAssocID="{AF2EB809-4C75-4AAC-B5F8-582D5B3B71D8}" presName="hierChild4" presStyleCnt="0"/>
      <dgm:spPr/>
    </dgm:pt>
    <dgm:pt modelId="{7A6F4744-48FF-479B-9256-6F091037B95B}" type="pres">
      <dgm:prSet presAssocID="{AF2EB809-4C75-4AAC-B5F8-582D5B3B71D8}" presName="hierChild5" presStyleCnt="0"/>
      <dgm:spPr/>
    </dgm:pt>
    <dgm:pt modelId="{D17E7C47-AE5D-4CF6-BE57-FB69FE40C4AB}" type="pres">
      <dgm:prSet presAssocID="{793E12E3-AA8A-4358-9A68-B4B400C38E86}" presName="hierChild3" presStyleCnt="0"/>
      <dgm:spPr/>
    </dgm:pt>
  </dgm:ptLst>
  <dgm:cxnLst>
    <dgm:cxn modelId="{4B3C2721-EEB1-4F53-B1E5-403C61CC2300}" type="presOf" srcId="{6F626F52-B216-4793-9F06-F765CC5F3943}" destId="{B0D08E4B-1ED9-4F7D-9533-219BB85A7CD7}" srcOrd="1" destOrd="0" presId="urn:microsoft.com/office/officeart/2005/8/layout/pictureOrgChart+Icon"/>
    <dgm:cxn modelId="{97851C38-A9FA-4160-A179-038BFAD62B07}" type="presOf" srcId="{AF2EB809-4C75-4AAC-B5F8-582D5B3B71D8}" destId="{1F87EB46-BB18-43FD-8B5C-68EA6E447A22}" srcOrd="1" destOrd="0" presId="urn:microsoft.com/office/officeart/2005/8/layout/pictureOrgChart+Icon"/>
    <dgm:cxn modelId="{42F7C45F-98D9-493E-BEDA-C2E930493B11}" srcId="{793E12E3-AA8A-4358-9A68-B4B400C38E86}" destId="{6F626F52-B216-4793-9F06-F765CC5F3943}" srcOrd="0" destOrd="0" parTransId="{8A365845-9548-4525-B1E9-C78A3C7DC42A}" sibTransId="{A79E26FA-305E-4AA1-ADF8-4EDDFA586ED0}"/>
    <dgm:cxn modelId="{9C47405A-D2B9-47A0-88B1-20574642E379}" type="presOf" srcId="{6F626F52-B216-4793-9F06-F765CC5F3943}" destId="{1F6410EF-5FAA-4D79-9429-773BD847BD1E}" srcOrd="0" destOrd="0" presId="urn:microsoft.com/office/officeart/2005/8/layout/pictureOrgChart+Icon"/>
    <dgm:cxn modelId="{B555FD91-ACBC-4124-B52F-77725003F6FC}" srcId="{793E12E3-AA8A-4358-9A68-B4B400C38E86}" destId="{AF2EB809-4C75-4AAC-B5F8-582D5B3B71D8}" srcOrd="1" destOrd="0" parTransId="{23FD0135-81B3-4C80-AFF2-F2BD21BF529B}" sibTransId="{E3AE6405-5387-4A04-A128-EA48136F9983}"/>
    <dgm:cxn modelId="{7843E0BB-62E2-446E-9A4E-A0B35AE17C40}" type="presOf" srcId="{793E12E3-AA8A-4358-9A68-B4B400C38E86}" destId="{56F83432-C320-4C23-854E-F31A324F446E}" srcOrd="0" destOrd="0" presId="urn:microsoft.com/office/officeart/2005/8/layout/pictureOrgChart+Icon"/>
    <dgm:cxn modelId="{710676BC-68F0-4A4C-A73A-A8779B39A8ED}" type="presOf" srcId="{23FD0135-81B3-4C80-AFF2-F2BD21BF529B}" destId="{FFC5192D-9A2E-4D3C-91FA-8911A70EAB9E}" srcOrd="0" destOrd="0" presId="urn:microsoft.com/office/officeart/2005/8/layout/pictureOrgChart+Icon"/>
    <dgm:cxn modelId="{8B9A6DBD-6889-4D1A-B926-587EE5BE868C}" type="presOf" srcId="{805C361A-767D-4D7F-A4AF-DDE858E592FE}" destId="{79D6762A-BF3E-4799-A918-9715EF3FE1A4}" srcOrd="0" destOrd="0" presId="urn:microsoft.com/office/officeart/2005/8/layout/pictureOrgChart+Icon"/>
    <dgm:cxn modelId="{1C87F8C6-EFC5-481D-A886-C7FDB36A1767}" srcId="{805C361A-767D-4D7F-A4AF-DDE858E592FE}" destId="{793E12E3-AA8A-4358-9A68-B4B400C38E86}" srcOrd="0" destOrd="0" parTransId="{E1DDBF1C-2154-44E3-906C-C27F7B8C8799}" sibTransId="{1D6CCCD6-0AA8-4FED-A2C4-14218C04D4D5}"/>
    <dgm:cxn modelId="{F39A86CD-A719-4879-9F61-9582FE978C94}" type="presOf" srcId="{AF2EB809-4C75-4AAC-B5F8-582D5B3B71D8}" destId="{8308D44A-4E7B-449B-969E-B57E0BAA27D5}" srcOrd="0" destOrd="0" presId="urn:microsoft.com/office/officeart/2005/8/layout/pictureOrgChart+Icon"/>
    <dgm:cxn modelId="{EB3656E7-59E7-43E6-AAEE-B9F44B694B83}" type="presOf" srcId="{793E12E3-AA8A-4358-9A68-B4B400C38E86}" destId="{A772E318-F3DA-4859-A272-AD19E75139F4}" srcOrd="1" destOrd="0" presId="urn:microsoft.com/office/officeart/2005/8/layout/pictureOrgChart+Icon"/>
    <dgm:cxn modelId="{88274DEA-EE3C-4481-BA8B-5742A80CE400}" type="presOf" srcId="{8A365845-9548-4525-B1E9-C78A3C7DC42A}" destId="{D8EF15A1-475D-4C7A-998C-1EEB93C79E3F}" srcOrd="0" destOrd="0" presId="urn:microsoft.com/office/officeart/2005/8/layout/pictureOrgChart+Icon"/>
    <dgm:cxn modelId="{98532389-ADA0-4939-B996-A5A3D3F400E8}" type="presParOf" srcId="{79D6762A-BF3E-4799-A918-9715EF3FE1A4}" destId="{75EF6FF0-2B17-4D2B-9031-EA6E30F6A79A}" srcOrd="0" destOrd="0" presId="urn:microsoft.com/office/officeart/2005/8/layout/pictureOrgChart+Icon"/>
    <dgm:cxn modelId="{28FDDE23-5255-49BF-A537-CC1C7523730D}" type="presParOf" srcId="{75EF6FF0-2B17-4D2B-9031-EA6E30F6A79A}" destId="{E093786B-5E8E-4891-87D3-33D708DFF414}" srcOrd="0" destOrd="0" presId="urn:microsoft.com/office/officeart/2005/8/layout/pictureOrgChart+Icon"/>
    <dgm:cxn modelId="{6DDFA5AB-E757-4D5D-A07F-2E192895B37A}" type="presParOf" srcId="{E093786B-5E8E-4891-87D3-33D708DFF414}" destId="{56F83432-C320-4C23-854E-F31A324F446E}" srcOrd="0" destOrd="0" presId="urn:microsoft.com/office/officeart/2005/8/layout/pictureOrgChart+Icon"/>
    <dgm:cxn modelId="{5A2A59A6-685E-44B6-8275-8B76C7ABBE95}" type="presParOf" srcId="{E093786B-5E8E-4891-87D3-33D708DFF414}" destId="{D6222879-D6DC-445B-833F-7B17C1C6188A}" srcOrd="1" destOrd="0" presId="urn:microsoft.com/office/officeart/2005/8/layout/pictureOrgChart+Icon"/>
    <dgm:cxn modelId="{F61914F5-7EB4-41D9-899F-780CF7F8DB3B}" type="presParOf" srcId="{E093786B-5E8E-4891-87D3-33D708DFF414}" destId="{A772E318-F3DA-4859-A272-AD19E75139F4}" srcOrd="2" destOrd="0" presId="urn:microsoft.com/office/officeart/2005/8/layout/pictureOrgChart+Icon"/>
    <dgm:cxn modelId="{A430F79D-A1A3-46DD-B307-0F128A97E827}" type="presParOf" srcId="{75EF6FF0-2B17-4D2B-9031-EA6E30F6A79A}" destId="{1A7958D0-2902-4F42-AE08-5F02B8576CB7}" srcOrd="1" destOrd="0" presId="urn:microsoft.com/office/officeart/2005/8/layout/pictureOrgChart+Icon"/>
    <dgm:cxn modelId="{1EFF2C42-D44E-4E29-9E79-6C0E72F1F391}" type="presParOf" srcId="{1A7958D0-2902-4F42-AE08-5F02B8576CB7}" destId="{D8EF15A1-475D-4C7A-998C-1EEB93C79E3F}" srcOrd="0" destOrd="0" presId="urn:microsoft.com/office/officeart/2005/8/layout/pictureOrgChart+Icon"/>
    <dgm:cxn modelId="{967FD1BB-D8EB-4197-97A9-860D7E87BEC6}" type="presParOf" srcId="{1A7958D0-2902-4F42-AE08-5F02B8576CB7}" destId="{45310B8B-A1CC-403D-93FB-CBD22E036AEB}" srcOrd="1" destOrd="0" presId="urn:microsoft.com/office/officeart/2005/8/layout/pictureOrgChart+Icon"/>
    <dgm:cxn modelId="{76D787F2-587E-47A6-96F7-8775D88AB8C4}" type="presParOf" srcId="{45310B8B-A1CC-403D-93FB-CBD22E036AEB}" destId="{19D8AA51-9671-425B-A876-99BED6A1AA10}" srcOrd="0" destOrd="0" presId="urn:microsoft.com/office/officeart/2005/8/layout/pictureOrgChart+Icon"/>
    <dgm:cxn modelId="{6E4CF091-66EC-4AD3-A0E3-0538CC3D0FD8}" type="presParOf" srcId="{19D8AA51-9671-425B-A876-99BED6A1AA10}" destId="{1F6410EF-5FAA-4D79-9429-773BD847BD1E}" srcOrd="0" destOrd="0" presId="urn:microsoft.com/office/officeart/2005/8/layout/pictureOrgChart+Icon"/>
    <dgm:cxn modelId="{BFF71A47-FB71-4CC1-BF69-AD3F81273306}" type="presParOf" srcId="{19D8AA51-9671-425B-A876-99BED6A1AA10}" destId="{7242E8F8-B8EE-4F57-9D83-84FB5D2497B2}" srcOrd="1" destOrd="0" presId="urn:microsoft.com/office/officeart/2005/8/layout/pictureOrgChart+Icon"/>
    <dgm:cxn modelId="{FB764CFD-0AAE-4832-B703-4F23F7045EE0}" type="presParOf" srcId="{19D8AA51-9671-425B-A876-99BED6A1AA10}" destId="{B0D08E4B-1ED9-4F7D-9533-219BB85A7CD7}" srcOrd="2" destOrd="0" presId="urn:microsoft.com/office/officeart/2005/8/layout/pictureOrgChart+Icon"/>
    <dgm:cxn modelId="{909A95C7-3245-4986-A378-9E9E0C913D7F}" type="presParOf" srcId="{45310B8B-A1CC-403D-93FB-CBD22E036AEB}" destId="{71591C58-15B8-4A0A-83EE-F04E3985F124}" srcOrd="1" destOrd="0" presId="urn:microsoft.com/office/officeart/2005/8/layout/pictureOrgChart+Icon"/>
    <dgm:cxn modelId="{9692A10A-A1EA-40A6-A758-B598949772D4}" type="presParOf" srcId="{45310B8B-A1CC-403D-93FB-CBD22E036AEB}" destId="{970A89D6-63EA-4AA9-9794-DF02368FF78D}" srcOrd="2" destOrd="0" presId="urn:microsoft.com/office/officeart/2005/8/layout/pictureOrgChart+Icon"/>
    <dgm:cxn modelId="{9BE6773C-4AF6-4722-9687-8DC362495698}" type="presParOf" srcId="{1A7958D0-2902-4F42-AE08-5F02B8576CB7}" destId="{FFC5192D-9A2E-4D3C-91FA-8911A70EAB9E}" srcOrd="2" destOrd="0" presId="urn:microsoft.com/office/officeart/2005/8/layout/pictureOrgChart+Icon"/>
    <dgm:cxn modelId="{B8674116-31C6-4309-905D-9EA812906FDE}" type="presParOf" srcId="{1A7958D0-2902-4F42-AE08-5F02B8576CB7}" destId="{FBF47FE1-282A-49C5-B238-9E1635FCB6C6}" srcOrd="3" destOrd="0" presId="urn:microsoft.com/office/officeart/2005/8/layout/pictureOrgChart+Icon"/>
    <dgm:cxn modelId="{0F60D504-16C1-4FEB-A25B-4C1E368BD301}" type="presParOf" srcId="{FBF47FE1-282A-49C5-B238-9E1635FCB6C6}" destId="{8E1E05AC-7AEF-40C6-BB75-196509B65353}" srcOrd="0" destOrd="0" presId="urn:microsoft.com/office/officeart/2005/8/layout/pictureOrgChart+Icon"/>
    <dgm:cxn modelId="{B00E05F9-0176-46B6-B48F-D2331AACA4F2}" type="presParOf" srcId="{8E1E05AC-7AEF-40C6-BB75-196509B65353}" destId="{8308D44A-4E7B-449B-969E-B57E0BAA27D5}" srcOrd="0" destOrd="0" presId="urn:microsoft.com/office/officeart/2005/8/layout/pictureOrgChart+Icon"/>
    <dgm:cxn modelId="{0FF2B06C-48AE-4D91-B313-CE3695A1459F}" type="presParOf" srcId="{8E1E05AC-7AEF-40C6-BB75-196509B65353}" destId="{1118B351-80B4-4D71-B5B4-E16CCE06220E}" srcOrd="1" destOrd="0" presId="urn:microsoft.com/office/officeart/2005/8/layout/pictureOrgChart+Icon"/>
    <dgm:cxn modelId="{415573F0-217D-4D84-AEB6-C08596361D00}" type="presParOf" srcId="{8E1E05AC-7AEF-40C6-BB75-196509B65353}" destId="{1F87EB46-BB18-43FD-8B5C-68EA6E447A22}" srcOrd="2" destOrd="0" presId="urn:microsoft.com/office/officeart/2005/8/layout/pictureOrgChart+Icon"/>
    <dgm:cxn modelId="{6118C470-E147-40A1-91D1-063C095B34E6}" type="presParOf" srcId="{FBF47FE1-282A-49C5-B238-9E1635FCB6C6}" destId="{7A71C495-04A1-479D-A7C2-E1576A0D47E5}" srcOrd="1" destOrd="0" presId="urn:microsoft.com/office/officeart/2005/8/layout/pictureOrgChart+Icon"/>
    <dgm:cxn modelId="{AA6B4708-33D6-4DDA-AFE8-7FD08BB29C55}" type="presParOf" srcId="{FBF47FE1-282A-49C5-B238-9E1635FCB6C6}" destId="{7A6F4744-48FF-479B-9256-6F091037B95B}" srcOrd="2" destOrd="0" presId="urn:microsoft.com/office/officeart/2005/8/layout/pictureOrgChart+Icon"/>
    <dgm:cxn modelId="{5291D402-D866-44F9-A28B-6078663A48B7}" type="presParOf" srcId="{75EF6FF0-2B17-4D2B-9031-EA6E30F6A79A}" destId="{D17E7C47-AE5D-4CF6-BE57-FB69FE40C4AB}" srcOrd="2" destOrd="0" presId="urn:microsoft.com/office/officeart/2005/8/layout/pictureOrgChart+Icon"/>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02C1B5A-0256-4FF0-BF63-E1A6129C6A78}" type="doc">
      <dgm:prSet loTypeId="urn:microsoft.com/office/officeart/2009/3/layout/StepUpProcess" loCatId="process" qsTypeId="urn:microsoft.com/office/officeart/2005/8/quickstyle/3d1" qsCatId="3D" csTypeId="urn:microsoft.com/office/officeart/2005/8/colors/accent1_2" csCatId="accent1" phldr="1"/>
      <dgm:spPr/>
      <dgm:t>
        <a:bodyPr/>
        <a:lstStyle/>
        <a:p>
          <a:endParaRPr lang="en-IN"/>
        </a:p>
      </dgm:t>
    </dgm:pt>
    <dgm:pt modelId="{D26B1321-19C9-4267-8756-67CE37187030}">
      <dgm:prSet phldrT="[Text]" custT="1"/>
      <dgm:spPr/>
      <dgm:t>
        <a:bodyPr/>
        <a:lstStyle/>
        <a:p>
          <a:pPr algn="just"/>
          <a:r>
            <a:rPr lang="en-IN" sz="1400" dirty="0">
              <a:latin typeface="Times New Roman" panose="02020603050405020304" pitchFamily="18" charset="0"/>
              <a:cs typeface="Times New Roman" panose="02020603050405020304" pitchFamily="18" charset="0"/>
            </a:rPr>
            <a:t>Value of US steel wire market in 2021 was </a:t>
          </a:r>
          <a:r>
            <a:rPr lang="en-IN" sz="1400" b="1" dirty="0">
              <a:latin typeface="Times New Roman" panose="02020603050405020304" pitchFamily="18" charset="0"/>
              <a:cs typeface="Times New Roman" panose="02020603050405020304" pitchFamily="18" charset="0"/>
            </a:rPr>
            <a:t>USD</a:t>
          </a:r>
          <a:r>
            <a:rPr lang="en-IN" sz="1400" dirty="0">
              <a:latin typeface="Times New Roman" panose="02020603050405020304" pitchFamily="18" charset="0"/>
              <a:cs typeface="Times New Roman" panose="02020603050405020304" pitchFamily="18" charset="0"/>
            </a:rPr>
            <a:t> </a:t>
          </a:r>
          <a:r>
            <a:rPr lang="en-IN" sz="1400" b="1" dirty="0">
              <a:latin typeface="Times New Roman" panose="02020603050405020304" pitchFamily="18" charset="0"/>
              <a:cs typeface="Times New Roman" panose="02020603050405020304" pitchFamily="18" charset="0"/>
            </a:rPr>
            <a:t>6.58 billion.</a:t>
          </a:r>
        </a:p>
      </dgm:t>
    </dgm:pt>
    <dgm:pt modelId="{73E95FCA-3789-4687-929E-587F7F583368}" type="parTrans" cxnId="{E0074DF5-2384-44CC-90C5-949A0E1C7E09}">
      <dgm:prSet/>
      <dgm:spPr/>
      <dgm:t>
        <a:bodyPr/>
        <a:lstStyle/>
        <a:p>
          <a:endParaRPr lang="en-IN"/>
        </a:p>
      </dgm:t>
    </dgm:pt>
    <dgm:pt modelId="{998DD8BD-EAF6-4A1D-9370-E7AE17109381}" type="sibTrans" cxnId="{E0074DF5-2384-44CC-90C5-949A0E1C7E09}">
      <dgm:prSet/>
      <dgm:spPr/>
      <dgm:t>
        <a:bodyPr/>
        <a:lstStyle/>
        <a:p>
          <a:endParaRPr lang="en-IN"/>
        </a:p>
      </dgm:t>
    </dgm:pt>
    <dgm:pt modelId="{A522E314-60EE-4825-97E3-15619629BFFD}">
      <dgm:prSet phldrT="[Text]" custT="1"/>
      <dgm:spPr/>
      <dgm:t>
        <a:bodyPr/>
        <a:lstStyle/>
        <a:p>
          <a:pPr algn="just"/>
          <a:r>
            <a:rPr lang="en-IN" sz="1400" dirty="0">
              <a:latin typeface="Times New Roman" panose="02020603050405020304" pitchFamily="18" charset="0"/>
              <a:cs typeface="Times New Roman" panose="02020603050405020304" pitchFamily="18" charset="0"/>
            </a:rPr>
            <a:t>Average price of steel wires in USA in 2021 was </a:t>
          </a:r>
          <a:r>
            <a:rPr lang="en-IN" sz="1400" b="1" dirty="0">
              <a:latin typeface="Times New Roman" panose="02020603050405020304" pitchFamily="18" charset="0"/>
              <a:cs typeface="Times New Roman" panose="02020603050405020304" pitchFamily="18" charset="0"/>
            </a:rPr>
            <a:t>USD 1180  per tonne</a:t>
          </a:r>
        </a:p>
      </dgm:t>
    </dgm:pt>
    <dgm:pt modelId="{A0A60E46-FB0D-4EB1-9123-F6087E51AAF5}" type="parTrans" cxnId="{61F616AF-AA62-4F2A-AA4A-076E4BCBDFC6}">
      <dgm:prSet/>
      <dgm:spPr/>
      <dgm:t>
        <a:bodyPr/>
        <a:lstStyle/>
        <a:p>
          <a:endParaRPr lang="en-IN"/>
        </a:p>
      </dgm:t>
    </dgm:pt>
    <dgm:pt modelId="{25BE9858-2482-4F79-BE8E-79B36E23284E}" type="sibTrans" cxnId="{61F616AF-AA62-4F2A-AA4A-076E4BCBDFC6}">
      <dgm:prSet/>
      <dgm:spPr/>
      <dgm:t>
        <a:bodyPr/>
        <a:lstStyle/>
        <a:p>
          <a:endParaRPr lang="en-IN"/>
        </a:p>
      </dgm:t>
    </dgm:pt>
    <dgm:pt modelId="{6B94F9AC-AA0D-4ABD-B6CC-FD5ACF6F9135}">
      <dgm:prSet phldrT="[Text]" custT="1"/>
      <dgm:spPr/>
      <dgm:t>
        <a:bodyPr/>
        <a:lstStyle/>
        <a:p>
          <a:pPr algn="just"/>
          <a:r>
            <a:rPr lang="en-IN" sz="1400" dirty="0">
              <a:latin typeface="Times New Roman" panose="02020603050405020304" pitchFamily="18" charset="0"/>
              <a:cs typeface="Times New Roman" panose="02020603050405020304" pitchFamily="18" charset="0"/>
            </a:rPr>
            <a:t>Hence the volume of steel wire market in USA in 2021 was approximately </a:t>
          </a:r>
          <a:r>
            <a:rPr lang="en-IN" sz="1400" b="1" dirty="0">
              <a:latin typeface="Times New Roman" panose="02020603050405020304" pitchFamily="18" charset="0"/>
              <a:cs typeface="Times New Roman" panose="02020603050405020304" pitchFamily="18" charset="0"/>
            </a:rPr>
            <a:t>5.58 million tonnes</a:t>
          </a:r>
        </a:p>
      </dgm:t>
    </dgm:pt>
    <dgm:pt modelId="{DD089C1D-6317-4178-9D0D-90C1F03F8746}" type="parTrans" cxnId="{006B2AE7-6AAD-4897-92EA-2FD0FE248ABD}">
      <dgm:prSet/>
      <dgm:spPr/>
      <dgm:t>
        <a:bodyPr/>
        <a:lstStyle/>
        <a:p>
          <a:endParaRPr lang="en-IN"/>
        </a:p>
      </dgm:t>
    </dgm:pt>
    <dgm:pt modelId="{03CD75CA-B215-43B4-8DEA-D3ABACFBF3E6}" type="sibTrans" cxnId="{006B2AE7-6AAD-4897-92EA-2FD0FE248ABD}">
      <dgm:prSet/>
      <dgm:spPr/>
      <dgm:t>
        <a:bodyPr/>
        <a:lstStyle/>
        <a:p>
          <a:endParaRPr lang="en-IN"/>
        </a:p>
      </dgm:t>
    </dgm:pt>
    <dgm:pt modelId="{EA0B237A-E8D0-4BEF-BC06-FE3E4A326A19}" type="pres">
      <dgm:prSet presAssocID="{502C1B5A-0256-4FF0-BF63-E1A6129C6A78}" presName="rootnode" presStyleCnt="0">
        <dgm:presLayoutVars>
          <dgm:chMax/>
          <dgm:chPref/>
          <dgm:dir/>
          <dgm:animLvl val="lvl"/>
        </dgm:presLayoutVars>
      </dgm:prSet>
      <dgm:spPr/>
    </dgm:pt>
    <dgm:pt modelId="{8DA18B9C-67C0-4C6A-BD94-6B635E96B2F1}" type="pres">
      <dgm:prSet presAssocID="{D26B1321-19C9-4267-8756-67CE37187030}" presName="composite" presStyleCnt="0"/>
      <dgm:spPr/>
    </dgm:pt>
    <dgm:pt modelId="{764CDD48-BE27-488F-B2C3-40C1F58E274F}" type="pres">
      <dgm:prSet presAssocID="{D26B1321-19C9-4267-8756-67CE37187030}" presName="LShape" presStyleLbl="alignNode1" presStyleIdx="0" presStyleCnt="5"/>
      <dgm:spPr/>
    </dgm:pt>
    <dgm:pt modelId="{B68B872B-CB12-4FF7-A2CC-9FCEE9174C5C}" type="pres">
      <dgm:prSet presAssocID="{D26B1321-19C9-4267-8756-67CE37187030}" presName="ParentText" presStyleLbl="revTx" presStyleIdx="0" presStyleCnt="3">
        <dgm:presLayoutVars>
          <dgm:chMax val="0"/>
          <dgm:chPref val="0"/>
          <dgm:bulletEnabled val="1"/>
        </dgm:presLayoutVars>
      </dgm:prSet>
      <dgm:spPr/>
    </dgm:pt>
    <dgm:pt modelId="{F2E6DC6C-0363-41FB-837D-FEC66DC5D1B8}" type="pres">
      <dgm:prSet presAssocID="{D26B1321-19C9-4267-8756-67CE37187030}" presName="Triangle" presStyleLbl="alignNode1" presStyleIdx="1" presStyleCnt="5"/>
      <dgm:spPr/>
    </dgm:pt>
    <dgm:pt modelId="{702301D9-E0B6-446D-840F-5B0B34553131}" type="pres">
      <dgm:prSet presAssocID="{998DD8BD-EAF6-4A1D-9370-E7AE17109381}" presName="sibTrans" presStyleCnt="0"/>
      <dgm:spPr/>
    </dgm:pt>
    <dgm:pt modelId="{223A56F5-756A-47F7-8593-7FAD4FC68A5E}" type="pres">
      <dgm:prSet presAssocID="{998DD8BD-EAF6-4A1D-9370-E7AE17109381}" presName="space" presStyleCnt="0"/>
      <dgm:spPr/>
    </dgm:pt>
    <dgm:pt modelId="{9B3E5F29-073E-4E30-81F8-87B637C8393C}" type="pres">
      <dgm:prSet presAssocID="{A522E314-60EE-4825-97E3-15619629BFFD}" presName="composite" presStyleCnt="0"/>
      <dgm:spPr/>
    </dgm:pt>
    <dgm:pt modelId="{F792A0DF-CEE7-4F7C-9381-F6AF88598C53}" type="pres">
      <dgm:prSet presAssocID="{A522E314-60EE-4825-97E3-15619629BFFD}" presName="LShape" presStyleLbl="alignNode1" presStyleIdx="2" presStyleCnt="5"/>
      <dgm:spPr/>
    </dgm:pt>
    <dgm:pt modelId="{622BAD34-6A01-48FD-9D0F-D4934E62B190}" type="pres">
      <dgm:prSet presAssocID="{A522E314-60EE-4825-97E3-15619629BFFD}" presName="ParentText" presStyleLbl="revTx" presStyleIdx="1" presStyleCnt="3">
        <dgm:presLayoutVars>
          <dgm:chMax val="0"/>
          <dgm:chPref val="0"/>
          <dgm:bulletEnabled val="1"/>
        </dgm:presLayoutVars>
      </dgm:prSet>
      <dgm:spPr/>
    </dgm:pt>
    <dgm:pt modelId="{BA9BC893-E888-4261-8289-92F9C1E18D45}" type="pres">
      <dgm:prSet presAssocID="{A522E314-60EE-4825-97E3-15619629BFFD}" presName="Triangle" presStyleLbl="alignNode1" presStyleIdx="3" presStyleCnt="5"/>
      <dgm:spPr/>
    </dgm:pt>
    <dgm:pt modelId="{7EC29170-3AD1-4C1B-95FF-173461D7B1AF}" type="pres">
      <dgm:prSet presAssocID="{25BE9858-2482-4F79-BE8E-79B36E23284E}" presName="sibTrans" presStyleCnt="0"/>
      <dgm:spPr/>
    </dgm:pt>
    <dgm:pt modelId="{32647382-396B-410D-ABAD-6B9603B76BE8}" type="pres">
      <dgm:prSet presAssocID="{25BE9858-2482-4F79-BE8E-79B36E23284E}" presName="space" presStyleCnt="0"/>
      <dgm:spPr/>
    </dgm:pt>
    <dgm:pt modelId="{27269827-C336-4CD8-91AC-37FE9C6A56CE}" type="pres">
      <dgm:prSet presAssocID="{6B94F9AC-AA0D-4ABD-B6CC-FD5ACF6F9135}" presName="composite" presStyleCnt="0"/>
      <dgm:spPr/>
    </dgm:pt>
    <dgm:pt modelId="{848865E5-82FC-4C4E-A3D3-B8244AA5CC9A}" type="pres">
      <dgm:prSet presAssocID="{6B94F9AC-AA0D-4ABD-B6CC-FD5ACF6F9135}" presName="LShape" presStyleLbl="alignNode1" presStyleIdx="4" presStyleCnt="5"/>
      <dgm:spPr/>
    </dgm:pt>
    <dgm:pt modelId="{94189F12-B099-4A2F-8918-DE473E44CA7D}" type="pres">
      <dgm:prSet presAssocID="{6B94F9AC-AA0D-4ABD-B6CC-FD5ACF6F9135}" presName="ParentText" presStyleLbl="revTx" presStyleIdx="2" presStyleCnt="3" custScaleY="139050" custLinFactNeighborX="-727" custLinFactNeighborY="18255">
        <dgm:presLayoutVars>
          <dgm:chMax val="0"/>
          <dgm:chPref val="0"/>
          <dgm:bulletEnabled val="1"/>
        </dgm:presLayoutVars>
      </dgm:prSet>
      <dgm:spPr/>
    </dgm:pt>
  </dgm:ptLst>
  <dgm:cxnLst>
    <dgm:cxn modelId="{D02B901C-DB78-456F-B2EE-8401F2D4AD94}" type="presOf" srcId="{D26B1321-19C9-4267-8756-67CE37187030}" destId="{B68B872B-CB12-4FF7-A2CC-9FCEE9174C5C}" srcOrd="0" destOrd="0" presId="urn:microsoft.com/office/officeart/2009/3/layout/StepUpProcess"/>
    <dgm:cxn modelId="{9F6BB95C-1EF8-429A-A82C-5B2FFEB5E961}" type="presOf" srcId="{6B94F9AC-AA0D-4ABD-B6CC-FD5ACF6F9135}" destId="{94189F12-B099-4A2F-8918-DE473E44CA7D}" srcOrd="0" destOrd="0" presId="urn:microsoft.com/office/officeart/2009/3/layout/StepUpProcess"/>
    <dgm:cxn modelId="{E87C2E6E-6FFC-45D9-BCEC-590571D887D6}" type="presOf" srcId="{502C1B5A-0256-4FF0-BF63-E1A6129C6A78}" destId="{EA0B237A-E8D0-4BEF-BC06-FE3E4A326A19}" srcOrd="0" destOrd="0" presId="urn:microsoft.com/office/officeart/2009/3/layout/StepUpProcess"/>
    <dgm:cxn modelId="{B6A33D89-7A77-4BF1-A38D-EEC74AB793AE}" type="presOf" srcId="{A522E314-60EE-4825-97E3-15619629BFFD}" destId="{622BAD34-6A01-48FD-9D0F-D4934E62B190}" srcOrd="0" destOrd="0" presId="urn:microsoft.com/office/officeart/2009/3/layout/StepUpProcess"/>
    <dgm:cxn modelId="{61F616AF-AA62-4F2A-AA4A-076E4BCBDFC6}" srcId="{502C1B5A-0256-4FF0-BF63-E1A6129C6A78}" destId="{A522E314-60EE-4825-97E3-15619629BFFD}" srcOrd="1" destOrd="0" parTransId="{A0A60E46-FB0D-4EB1-9123-F6087E51AAF5}" sibTransId="{25BE9858-2482-4F79-BE8E-79B36E23284E}"/>
    <dgm:cxn modelId="{006B2AE7-6AAD-4897-92EA-2FD0FE248ABD}" srcId="{502C1B5A-0256-4FF0-BF63-E1A6129C6A78}" destId="{6B94F9AC-AA0D-4ABD-B6CC-FD5ACF6F9135}" srcOrd="2" destOrd="0" parTransId="{DD089C1D-6317-4178-9D0D-90C1F03F8746}" sibTransId="{03CD75CA-B215-43B4-8DEA-D3ABACFBF3E6}"/>
    <dgm:cxn modelId="{E0074DF5-2384-44CC-90C5-949A0E1C7E09}" srcId="{502C1B5A-0256-4FF0-BF63-E1A6129C6A78}" destId="{D26B1321-19C9-4267-8756-67CE37187030}" srcOrd="0" destOrd="0" parTransId="{73E95FCA-3789-4687-929E-587F7F583368}" sibTransId="{998DD8BD-EAF6-4A1D-9370-E7AE17109381}"/>
    <dgm:cxn modelId="{A05CDEE2-6D92-49BA-BC76-13BAF7E3F53B}" type="presParOf" srcId="{EA0B237A-E8D0-4BEF-BC06-FE3E4A326A19}" destId="{8DA18B9C-67C0-4C6A-BD94-6B635E96B2F1}" srcOrd="0" destOrd="0" presId="urn:microsoft.com/office/officeart/2009/3/layout/StepUpProcess"/>
    <dgm:cxn modelId="{5720D874-7D0F-43EB-9933-AA81BDB8A119}" type="presParOf" srcId="{8DA18B9C-67C0-4C6A-BD94-6B635E96B2F1}" destId="{764CDD48-BE27-488F-B2C3-40C1F58E274F}" srcOrd="0" destOrd="0" presId="urn:microsoft.com/office/officeart/2009/3/layout/StepUpProcess"/>
    <dgm:cxn modelId="{8B534F9B-D411-4110-9A3A-FED824472E1F}" type="presParOf" srcId="{8DA18B9C-67C0-4C6A-BD94-6B635E96B2F1}" destId="{B68B872B-CB12-4FF7-A2CC-9FCEE9174C5C}" srcOrd="1" destOrd="0" presId="urn:microsoft.com/office/officeart/2009/3/layout/StepUpProcess"/>
    <dgm:cxn modelId="{85CDB255-B879-459F-8DC0-616261C8EBDA}" type="presParOf" srcId="{8DA18B9C-67C0-4C6A-BD94-6B635E96B2F1}" destId="{F2E6DC6C-0363-41FB-837D-FEC66DC5D1B8}" srcOrd="2" destOrd="0" presId="urn:microsoft.com/office/officeart/2009/3/layout/StepUpProcess"/>
    <dgm:cxn modelId="{30783B2C-2E39-427E-9D18-96D6C8141B4A}" type="presParOf" srcId="{EA0B237A-E8D0-4BEF-BC06-FE3E4A326A19}" destId="{702301D9-E0B6-446D-840F-5B0B34553131}" srcOrd="1" destOrd="0" presId="urn:microsoft.com/office/officeart/2009/3/layout/StepUpProcess"/>
    <dgm:cxn modelId="{12B8EC48-C327-42DA-BB3C-B0B33FC08B26}" type="presParOf" srcId="{702301D9-E0B6-446D-840F-5B0B34553131}" destId="{223A56F5-756A-47F7-8593-7FAD4FC68A5E}" srcOrd="0" destOrd="0" presId="urn:microsoft.com/office/officeart/2009/3/layout/StepUpProcess"/>
    <dgm:cxn modelId="{BFB13E9C-BBF0-41D6-ACAF-4DB89128572E}" type="presParOf" srcId="{EA0B237A-E8D0-4BEF-BC06-FE3E4A326A19}" destId="{9B3E5F29-073E-4E30-81F8-87B637C8393C}" srcOrd="2" destOrd="0" presId="urn:microsoft.com/office/officeart/2009/3/layout/StepUpProcess"/>
    <dgm:cxn modelId="{161A8F00-40B3-4903-96EF-5E894FB2EACB}" type="presParOf" srcId="{9B3E5F29-073E-4E30-81F8-87B637C8393C}" destId="{F792A0DF-CEE7-4F7C-9381-F6AF88598C53}" srcOrd="0" destOrd="0" presId="urn:microsoft.com/office/officeart/2009/3/layout/StepUpProcess"/>
    <dgm:cxn modelId="{C32EC155-436D-4C83-B6FD-7BB23AC0DD0F}" type="presParOf" srcId="{9B3E5F29-073E-4E30-81F8-87B637C8393C}" destId="{622BAD34-6A01-48FD-9D0F-D4934E62B190}" srcOrd="1" destOrd="0" presId="urn:microsoft.com/office/officeart/2009/3/layout/StepUpProcess"/>
    <dgm:cxn modelId="{37593E35-419C-42CE-85C8-00C17A306973}" type="presParOf" srcId="{9B3E5F29-073E-4E30-81F8-87B637C8393C}" destId="{BA9BC893-E888-4261-8289-92F9C1E18D45}" srcOrd="2" destOrd="0" presId="urn:microsoft.com/office/officeart/2009/3/layout/StepUpProcess"/>
    <dgm:cxn modelId="{4DEF4D81-937D-448D-B7AD-97F05C1B1FCF}" type="presParOf" srcId="{EA0B237A-E8D0-4BEF-BC06-FE3E4A326A19}" destId="{7EC29170-3AD1-4C1B-95FF-173461D7B1AF}" srcOrd="3" destOrd="0" presId="urn:microsoft.com/office/officeart/2009/3/layout/StepUpProcess"/>
    <dgm:cxn modelId="{31A8A184-8FDF-4AFF-B509-E535BA251D39}" type="presParOf" srcId="{7EC29170-3AD1-4C1B-95FF-173461D7B1AF}" destId="{32647382-396B-410D-ABAD-6B9603B76BE8}" srcOrd="0" destOrd="0" presId="urn:microsoft.com/office/officeart/2009/3/layout/StepUpProcess"/>
    <dgm:cxn modelId="{6DAECE8C-84B8-40E1-A8F0-719F683E3504}" type="presParOf" srcId="{EA0B237A-E8D0-4BEF-BC06-FE3E4A326A19}" destId="{27269827-C336-4CD8-91AC-37FE9C6A56CE}" srcOrd="4" destOrd="0" presId="urn:microsoft.com/office/officeart/2009/3/layout/StepUpProcess"/>
    <dgm:cxn modelId="{3154D3EA-24B1-475E-B42F-82E79487CAEE}" type="presParOf" srcId="{27269827-C336-4CD8-91AC-37FE9C6A56CE}" destId="{848865E5-82FC-4C4E-A3D3-B8244AA5CC9A}" srcOrd="0" destOrd="0" presId="urn:microsoft.com/office/officeart/2009/3/layout/StepUpProcess"/>
    <dgm:cxn modelId="{1BA9B567-CAB2-44BF-BCC9-6ACD273F32BF}" type="presParOf" srcId="{27269827-C336-4CD8-91AC-37FE9C6A56CE}" destId="{94189F12-B099-4A2F-8918-DE473E44CA7D}" srcOrd="1" destOrd="0" presId="urn:microsoft.com/office/officeart/2009/3/layout/StepUp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C5192D-9A2E-4D3C-91FA-8911A70EAB9E}">
      <dsp:nvSpPr>
        <dsp:cNvPr id="0" name=""/>
        <dsp:cNvSpPr/>
      </dsp:nvSpPr>
      <dsp:spPr>
        <a:xfrm>
          <a:off x="5493774" y="2417613"/>
          <a:ext cx="2722442" cy="851494"/>
        </a:xfrm>
        <a:custGeom>
          <a:avLst/>
          <a:gdLst/>
          <a:ahLst/>
          <a:cxnLst/>
          <a:rect l="0" t="0" r="0" b="0"/>
          <a:pathLst>
            <a:path>
              <a:moveTo>
                <a:pt x="0" y="0"/>
              </a:moveTo>
              <a:lnTo>
                <a:pt x="0" y="379004"/>
              </a:lnTo>
              <a:lnTo>
                <a:pt x="2722442" y="379004"/>
              </a:lnTo>
              <a:lnTo>
                <a:pt x="2722442" y="851494"/>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8EF15A1-475D-4C7A-998C-1EEB93C79E3F}">
      <dsp:nvSpPr>
        <dsp:cNvPr id="0" name=""/>
        <dsp:cNvSpPr/>
      </dsp:nvSpPr>
      <dsp:spPr>
        <a:xfrm>
          <a:off x="2771331" y="2417613"/>
          <a:ext cx="2722442" cy="851494"/>
        </a:xfrm>
        <a:custGeom>
          <a:avLst/>
          <a:gdLst/>
          <a:ahLst/>
          <a:cxnLst/>
          <a:rect l="0" t="0" r="0" b="0"/>
          <a:pathLst>
            <a:path>
              <a:moveTo>
                <a:pt x="2722442" y="0"/>
              </a:moveTo>
              <a:lnTo>
                <a:pt x="2722442" y="379004"/>
              </a:lnTo>
              <a:lnTo>
                <a:pt x="0" y="379004"/>
              </a:lnTo>
              <a:lnTo>
                <a:pt x="0" y="851494"/>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6F83432-C320-4C23-854E-F31A324F446E}">
      <dsp:nvSpPr>
        <dsp:cNvPr id="0" name=""/>
        <dsp:cNvSpPr/>
      </dsp:nvSpPr>
      <dsp:spPr>
        <a:xfrm>
          <a:off x="3349" y="167660"/>
          <a:ext cx="10980848" cy="2249952"/>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66840" tIns="30480" rIns="30480" bIns="30480" numCol="1" spcCol="1270" anchor="ctr" anchorCtr="0">
          <a:noAutofit/>
        </a:bodyPr>
        <a:lstStyle/>
        <a:p>
          <a:pPr marL="0" lvl="0" indent="0" algn="ctr" defTabSz="2133600">
            <a:lnSpc>
              <a:spcPct val="90000"/>
            </a:lnSpc>
            <a:spcBef>
              <a:spcPct val="0"/>
            </a:spcBef>
            <a:spcAft>
              <a:spcPct val="35000"/>
            </a:spcAft>
            <a:buNone/>
          </a:pPr>
          <a:r>
            <a:rPr lang="en-IN" sz="4800" b="1" u="sng" kern="1200" dirty="0">
              <a:latin typeface="Times New Roman" panose="02020603050405020304" pitchFamily="18" charset="0"/>
              <a:cs typeface="Times New Roman" panose="02020603050405020304" pitchFamily="18" charset="0"/>
            </a:rPr>
            <a:t>Investing in new Steel Wire Manufacturing Facility</a:t>
          </a:r>
          <a:endParaRPr lang="en-IN" sz="4800" u="sng" kern="1200" dirty="0">
            <a:latin typeface="Times New Roman" panose="02020603050405020304" pitchFamily="18" charset="0"/>
            <a:cs typeface="Times New Roman" panose="02020603050405020304" pitchFamily="18" charset="0"/>
          </a:endParaRPr>
        </a:p>
      </dsp:txBody>
      <dsp:txXfrm>
        <a:off x="3349" y="167660"/>
        <a:ext cx="10980848" cy="2249952"/>
      </dsp:txXfrm>
    </dsp:sp>
    <dsp:sp modelId="{D6222879-D6DC-445B-833F-7B17C1C6188A}">
      <dsp:nvSpPr>
        <dsp:cNvPr id="0" name=""/>
        <dsp:cNvSpPr/>
      </dsp:nvSpPr>
      <dsp:spPr>
        <a:xfrm>
          <a:off x="280217" y="403640"/>
          <a:ext cx="1855657" cy="1799962"/>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17000" r="-17000"/>
          </a:stretch>
        </a:blipFill>
        <a:ln w="22225" cap="flat" cmpd="sng" algn="ctr">
          <a:solidFill>
            <a:schemeClr val="dk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1F6410EF-5FAA-4D79-9429-773BD847BD1E}">
      <dsp:nvSpPr>
        <dsp:cNvPr id="0" name=""/>
        <dsp:cNvSpPr/>
      </dsp:nvSpPr>
      <dsp:spPr>
        <a:xfrm>
          <a:off x="521378" y="3269108"/>
          <a:ext cx="4499905" cy="2249952"/>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66840" tIns="11430" rIns="11430" bIns="11430" numCol="1" spcCol="1270" anchor="ctr" anchorCtr="0">
          <a:noAutofit/>
        </a:bodyPr>
        <a:lstStyle/>
        <a:p>
          <a:pPr marL="0" lvl="0" indent="0" algn="ctr" defTabSz="800100">
            <a:lnSpc>
              <a:spcPct val="90000"/>
            </a:lnSpc>
            <a:spcBef>
              <a:spcPct val="0"/>
            </a:spcBef>
            <a:spcAft>
              <a:spcPct val="35000"/>
            </a:spcAft>
            <a:buFont typeface="Arial" panose="020B0604020202020204" pitchFamily="34" charset="0"/>
            <a:buNone/>
          </a:pPr>
          <a:r>
            <a:rPr lang="en-US" sz="1800" kern="1200" dirty="0"/>
            <a:t>Long term gain.</a:t>
          </a:r>
        </a:p>
        <a:p>
          <a:pPr marL="0" lvl="0" indent="0" algn="ctr" defTabSz="800100">
            <a:lnSpc>
              <a:spcPct val="90000"/>
            </a:lnSpc>
            <a:spcBef>
              <a:spcPct val="0"/>
            </a:spcBef>
            <a:spcAft>
              <a:spcPct val="35000"/>
            </a:spcAft>
            <a:buFont typeface="Arial" panose="020B0604020202020204" pitchFamily="34" charset="0"/>
            <a:buNone/>
          </a:pPr>
          <a:r>
            <a:rPr lang="en-US" sz="1800" kern="1200" dirty="0"/>
            <a:t>Steady supply of steel wire for core business.</a:t>
          </a:r>
          <a:endParaRPr lang="en-IN" sz="1800" kern="1200" dirty="0"/>
        </a:p>
      </dsp:txBody>
      <dsp:txXfrm>
        <a:off x="521378" y="3269108"/>
        <a:ext cx="4499905" cy="2249952"/>
      </dsp:txXfrm>
    </dsp:sp>
    <dsp:sp modelId="{7242E8F8-B8EE-4F57-9D83-84FB5D2497B2}">
      <dsp:nvSpPr>
        <dsp:cNvPr id="0" name=""/>
        <dsp:cNvSpPr/>
      </dsp:nvSpPr>
      <dsp:spPr>
        <a:xfrm>
          <a:off x="746373" y="3494103"/>
          <a:ext cx="1349971" cy="1799962"/>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9000" r="-29000"/>
          </a:stretch>
        </a:blipFill>
        <a:ln w="22225" cap="flat" cmpd="sng" algn="ctr">
          <a:solidFill>
            <a:schemeClr val="dk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8308D44A-4E7B-449B-969E-B57E0BAA27D5}">
      <dsp:nvSpPr>
        <dsp:cNvPr id="0" name=""/>
        <dsp:cNvSpPr/>
      </dsp:nvSpPr>
      <dsp:spPr>
        <a:xfrm>
          <a:off x="5966264" y="3269108"/>
          <a:ext cx="4499905" cy="2249952"/>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6684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High initial investment.</a:t>
          </a:r>
          <a:endParaRPr lang="en-IN" sz="1600" kern="1200" dirty="0"/>
        </a:p>
        <a:p>
          <a:pPr marL="0" lvl="0" indent="0" algn="ctr" defTabSz="711200">
            <a:lnSpc>
              <a:spcPct val="90000"/>
            </a:lnSpc>
            <a:spcBef>
              <a:spcPct val="0"/>
            </a:spcBef>
            <a:spcAft>
              <a:spcPct val="35000"/>
            </a:spcAft>
            <a:buNone/>
          </a:pPr>
          <a:r>
            <a:rPr lang="en-US" sz="1600" kern="1200" dirty="0"/>
            <a:t>Shift of focus from core business (temporarily).</a:t>
          </a:r>
          <a:endParaRPr lang="en-IN" sz="1600" kern="1200" dirty="0"/>
        </a:p>
      </dsp:txBody>
      <dsp:txXfrm>
        <a:off x="5966264" y="3269108"/>
        <a:ext cx="4499905" cy="2249952"/>
      </dsp:txXfrm>
    </dsp:sp>
    <dsp:sp modelId="{1118B351-80B4-4D71-B5B4-E16CCE06220E}">
      <dsp:nvSpPr>
        <dsp:cNvPr id="0" name=""/>
        <dsp:cNvSpPr/>
      </dsp:nvSpPr>
      <dsp:spPr>
        <a:xfrm>
          <a:off x="6191259" y="3494103"/>
          <a:ext cx="1349971" cy="1799962"/>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a:ln w="22225" cap="flat" cmpd="sng" algn="ctr">
          <a:solidFill>
            <a:schemeClr val="dk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C5192D-9A2E-4D3C-91FA-8911A70EAB9E}">
      <dsp:nvSpPr>
        <dsp:cNvPr id="0" name=""/>
        <dsp:cNvSpPr/>
      </dsp:nvSpPr>
      <dsp:spPr>
        <a:xfrm>
          <a:off x="5687526" y="2407755"/>
          <a:ext cx="2793254" cy="873642"/>
        </a:xfrm>
        <a:custGeom>
          <a:avLst/>
          <a:gdLst/>
          <a:ahLst/>
          <a:cxnLst/>
          <a:rect l="0" t="0" r="0" b="0"/>
          <a:pathLst>
            <a:path>
              <a:moveTo>
                <a:pt x="0" y="0"/>
              </a:moveTo>
              <a:lnTo>
                <a:pt x="0" y="388862"/>
              </a:lnTo>
              <a:lnTo>
                <a:pt x="2793254" y="388862"/>
              </a:lnTo>
              <a:lnTo>
                <a:pt x="2793254" y="873642"/>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8EF15A1-475D-4C7A-998C-1EEB93C79E3F}">
      <dsp:nvSpPr>
        <dsp:cNvPr id="0" name=""/>
        <dsp:cNvSpPr/>
      </dsp:nvSpPr>
      <dsp:spPr>
        <a:xfrm>
          <a:off x="2894271" y="2407755"/>
          <a:ext cx="2793254" cy="873642"/>
        </a:xfrm>
        <a:custGeom>
          <a:avLst/>
          <a:gdLst/>
          <a:ahLst/>
          <a:cxnLst/>
          <a:rect l="0" t="0" r="0" b="0"/>
          <a:pathLst>
            <a:path>
              <a:moveTo>
                <a:pt x="2793254" y="0"/>
              </a:moveTo>
              <a:lnTo>
                <a:pt x="2793254" y="388862"/>
              </a:lnTo>
              <a:lnTo>
                <a:pt x="0" y="388862"/>
              </a:lnTo>
              <a:lnTo>
                <a:pt x="0" y="873642"/>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6F83432-C320-4C23-854E-F31A324F446E}">
      <dsp:nvSpPr>
        <dsp:cNvPr id="0" name=""/>
        <dsp:cNvSpPr/>
      </dsp:nvSpPr>
      <dsp:spPr>
        <a:xfrm>
          <a:off x="42451" y="99280"/>
          <a:ext cx="11290150" cy="2308474"/>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10195" tIns="27940" rIns="27940" bIns="27940" numCol="1" spcCol="1270" anchor="ctr" anchorCtr="0">
          <a:noAutofit/>
        </a:bodyPr>
        <a:lstStyle/>
        <a:p>
          <a:pPr marL="0" lvl="0" indent="0" algn="ctr" defTabSz="1955800">
            <a:lnSpc>
              <a:spcPct val="90000"/>
            </a:lnSpc>
            <a:spcBef>
              <a:spcPct val="0"/>
            </a:spcBef>
            <a:spcAft>
              <a:spcPct val="35000"/>
            </a:spcAft>
            <a:buNone/>
          </a:pPr>
          <a:r>
            <a:rPr lang="en-US" sz="4400" b="1" u="sng" kern="1200" dirty="0">
              <a:latin typeface="Times New Roman" panose="02020603050405020304" pitchFamily="18" charset="0"/>
              <a:cs typeface="Times New Roman" panose="02020603050405020304" pitchFamily="18" charset="0"/>
            </a:rPr>
            <a:t>Going for Mergers and Acquisitions with the existing players</a:t>
          </a:r>
          <a:endParaRPr lang="en-IN" sz="4400" b="1" u="sng" kern="1200" dirty="0">
            <a:latin typeface="Times New Roman" panose="02020603050405020304" pitchFamily="18" charset="0"/>
            <a:cs typeface="Times New Roman" panose="02020603050405020304" pitchFamily="18" charset="0"/>
          </a:endParaRPr>
        </a:p>
      </dsp:txBody>
      <dsp:txXfrm>
        <a:off x="42451" y="99280"/>
        <a:ext cx="11290150" cy="2308474"/>
      </dsp:txXfrm>
    </dsp:sp>
    <dsp:sp modelId="{D6222879-D6DC-445B-833F-7B17C1C6188A}">
      <dsp:nvSpPr>
        <dsp:cNvPr id="0" name=""/>
        <dsp:cNvSpPr/>
      </dsp:nvSpPr>
      <dsp:spPr>
        <a:xfrm>
          <a:off x="148523" y="265624"/>
          <a:ext cx="2132047" cy="1846779"/>
        </a:xfrm>
        <a:prstGeom prst="rect">
          <a:avLst/>
        </a:prstGeom>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23000" r="-23000"/>
          </a:stretch>
        </a:blipFill>
        <a:ln w="22225" cap="flat" cmpd="sng" algn="ctr">
          <a:solidFill>
            <a:schemeClr val="dk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1F6410EF-5FAA-4D79-9429-773BD847BD1E}">
      <dsp:nvSpPr>
        <dsp:cNvPr id="0" name=""/>
        <dsp:cNvSpPr/>
      </dsp:nvSpPr>
      <dsp:spPr>
        <a:xfrm>
          <a:off x="585797" y="3281397"/>
          <a:ext cx="4616949" cy="2308474"/>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10195" tIns="11430" rIns="11430" bIns="11430" numCol="1" spcCol="1270" anchor="ctr" anchorCtr="0">
          <a:noAutofit/>
        </a:bodyPr>
        <a:lstStyle/>
        <a:p>
          <a:pPr marL="0" lvl="0" indent="0" algn="ctr" defTabSz="800100">
            <a:lnSpc>
              <a:spcPct val="90000"/>
            </a:lnSpc>
            <a:spcBef>
              <a:spcPct val="0"/>
            </a:spcBef>
            <a:spcAft>
              <a:spcPct val="35000"/>
            </a:spcAft>
            <a:buFont typeface="Arial" panose="020B0604020202020204" pitchFamily="34" charset="0"/>
            <a:buNone/>
          </a:pPr>
          <a:r>
            <a:rPr lang="en-US" sz="1800" kern="1200" dirty="0"/>
            <a:t>Less time consuming as compared to first option</a:t>
          </a:r>
          <a:endParaRPr lang="en-IN" sz="1800" kern="1200" dirty="0"/>
        </a:p>
        <a:p>
          <a:pPr marL="0" lvl="0" indent="0" algn="ctr" defTabSz="800100">
            <a:lnSpc>
              <a:spcPct val="90000"/>
            </a:lnSpc>
            <a:spcBef>
              <a:spcPct val="0"/>
            </a:spcBef>
            <a:spcAft>
              <a:spcPct val="35000"/>
            </a:spcAft>
            <a:buNone/>
          </a:pPr>
          <a:r>
            <a:rPr lang="en-US" sz="1800" kern="1200" dirty="0"/>
            <a:t>Will be ready to manufacture steel wire much earlier as compared to first option</a:t>
          </a:r>
          <a:endParaRPr lang="en-IN" sz="1800" kern="1200" dirty="0"/>
        </a:p>
      </dsp:txBody>
      <dsp:txXfrm>
        <a:off x="585797" y="3281397"/>
        <a:ext cx="4616949" cy="2308474"/>
      </dsp:txXfrm>
    </dsp:sp>
    <dsp:sp modelId="{7242E8F8-B8EE-4F57-9D83-84FB5D2497B2}">
      <dsp:nvSpPr>
        <dsp:cNvPr id="0" name=""/>
        <dsp:cNvSpPr/>
      </dsp:nvSpPr>
      <dsp:spPr>
        <a:xfrm>
          <a:off x="816644" y="3512245"/>
          <a:ext cx="1385084" cy="184677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9000" r="-29000"/>
          </a:stretch>
        </a:blipFill>
        <a:ln w="22225" cap="flat" cmpd="sng" algn="ctr">
          <a:solidFill>
            <a:schemeClr val="dk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8308D44A-4E7B-449B-969E-B57E0BAA27D5}">
      <dsp:nvSpPr>
        <dsp:cNvPr id="0" name=""/>
        <dsp:cNvSpPr/>
      </dsp:nvSpPr>
      <dsp:spPr>
        <a:xfrm>
          <a:off x="6172306" y="3281397"/>
          <a:ext cx="4616949" cy="2308474"/>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710195"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t>Compatibility issue of organizations may arise</a:t>
          </a:r>
          <a:endParaRPr lang="en-IN" sz="1600" kern="1200" dirty="0"/>
        </a:p>
        <a:p>
          <a:pPr marL="0" lvl="0" indent="0" algn="ctr" defTabSz="711200">
            <a:lnSpc>
              <a:spcPct val="90000"/>
            </a:lnSpc>
            <a:spcBef>
              <a:spcPct val="0"/>
            </a:spcBef>
            <a:spcAft>
              <a:spcPct val="35000"/>
            </a:spcAft>
            <a:buNone/>
          </a:pPr>
          <a:r>
            <a:rPr lang="en-US" sz="1600" kern="1200" dirty="0"/>
            <a:t>Complex legal procedures</a:t>
          </a:r>
          <a:endParaRPr lang="en-IN" sz="1600" kern="1200" dirty="0"/>
        </a:p>
      </dsp:txBody>
      <dsp:txXfrm>
        <a:off x="6172306" y="3281397"/>
        <a:ext cx="4616949" cy="2308474"/>
      </dsp:txXfrm>
    </dsp:sp>
    <dsp:sp modelId="{1118B351-80B4-4D71-B5B4-E16CCE06220E}">
      <dsp:nvSpPr>
        <dsp:cNvPr id="0" name=""/>
        <dsp:cNvSpPr/>
      </dsp:nvSpPr>
      <dsp:spPr>
        <a:xfrm>
          <a:off x="6403153" y="3512245"/>
          <a:ext cx="1385084" cy="1846779"/>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25000" r="-25000"/>
          </a:stretch>
        </a:blipFill>
        <a:ln w="22225" cap="flat" cmpd="sng" algn="ctr">
          <a:solidFill>
            <a:schemeClr val="dk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C5192D-9A2E-4D3C-91FA-8911A70EAB9E}">
      <dsp:nvSpPr>
        <dsp:cNvPr id="0" name=""/>
        <dsp:cNvSpPr/>
      </dsp:nvSpPr>
      <dsp:spPr>
        <a:xfrm>
          <a:off x="5687526" y="2388844"/>
          <a:ext cx="2772252" cy="867073"/>
        </a:xfrm>
        <a:custGeom>
          <a:avLst/>
          <a:gdLst/>
          <a:ahLst/>
          <a:cxnLst/>
          <a:rect l="0" t="0" r="0" b="0"/>
          <a:pathLst>
            <a:path>
              <a:moveTo>
                <a:pt x="0" y="0"/>
              </a:moveTo>
              <a:lnTo>
                <a:pt x="0" y="385938"/>
              </a:lnTo>
              <a:lnTo>
                <a:pt x="2772252" y="385938"/>
              </a:lnTo>
              <a:lnTo>
                <a:pt x="2772252" y="867073"/>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8EF15A1-475D-4C7A-998C-1EEB93C79E3F}">
      <dsp:nvSpPr>
        <dsp:cNvPr id="0" name=""/>
        <dsp:cNvSpPr/>
      </dsp:nvSpPr>
      <dsp:spPr>
        <a:xfrm>
          <a:off x="2576280" y="2388844"/>
          <a:ext cx="3111246" cy="867073"/>
        </a:xfrm>
        <a:custGeom>
          <a:avLst/>
          <a:gdLst/>
          <a:ahLst/>
          <a:cxnLst/>
          <a:rect l="0" t="0" r="0" b="0"/>
          <a:pathLst>
            <a:path>
              <a:moveTo>
                <a:pt x="3111246" y="0"/>
              </a:moveTo>
              <a:lnTo>
                <a:pt x="3111246" y="385938"/>
              </a:lnTo>
              <a:lnTo>
                <a:pt x="0" y="385938"/>
              </a:lnTo>
              <a:lnTo>
                <a:pt x="0" y="867073"/>
              </a:lnTo>
            </a:path>
          </a:pathLst>
        </a:custGeom>
        <a:noFill/>
        <a:ln w="15875" cap="flat" cmpd="sng" algn="ctr">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6F83432-C320-4C23-854E-F31A324F446E}">
      <dsp:nvSpPr>
        <dsp:cNvPr id="0" name=""/>
        <dsp:cNvSpPr/>
      </dsp:nvSpPr>
      <dsp:spPr>
        <a:xfrm>
          <a:off x="84895" y="97726"/>
          <a:ext cx="11205261" cy="2291117"/>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97336" tIns="27940" rIns="27940" bIns="27940" numCol="1" spcCol="1270" anchor="ctr" anchorCtr="0">
          <a:noAutofit/>
        </a:bodyPr>
        <a:lstStyle/>
        <a:p>
          <a:pPr marL="0" lvl="0" indent="0" algn="ctr" defTabSz="1955800">
            <a:lnSpc>
              <a:spcPct val="90000"/>
            </a:lnSpc>
            <a:spcBef>
              <a:spcPct val="0"/>
            </a:spcBef>
            <a:spcAft>
              <a:spcPct val="35000"/>
            </a:spcAft>
            <a:buNone/>
          </a:pPr>
          <a:r>
            <a:rPr lang="en-US" sz="4400" b="1" u="sng" kern="1200" dirty="0">
              <a:latin typeface="Times New Roman" panose="02020603050405020304" pitchFamily="18" charset="0"/>
              <a:cs typeface="Times New Roman" panose="02020603050405020304" pitchFamily="18" charset="0"/>
            </a:rPr>
            <a:t>Automation in Manufacturing Processes</a:t>
          </a:r>
          <a:endParaRPr lang="en-IN" sz="4400" b="1" u="sng" kern="1200" dirty="0">
            <a:latin typeface="Times New Roman" panose="02020603050405020304" pitchFamily="18" charset="0"/>
            <a:cs typeface="Times New Roman" panose="02020603050405020304" pitchFamily="18" charset="0"/>
          </a:endParaRPr>
        </a:p>
      </dsp:txBody>
      <dsp:txXfrm>
        <a:off x="84895" y="97726"/>
        <a:ext cx="11205261" cy="2291117"/>
      </dsp:txXfrm>
    </dsp:sp>
    <dsp:sp modelId="{D6222879-D6DC-445B-833F-7B17C1C6188A}">
      <dsp:nvSpPr>
        <dsp:cNvPr id="0" name=""/>
        <dsp:cNvSpPr/>
      </dsp:nvSpPr>
      <dsp:spPr>
        <a:xfrm>
          <a:off x="190170" y="262820"/>
          <a:ext cx="2116016" cy="1832894"/>
        </a:xfrm>
        <a:prstGeom prst="rect">
          <a:avLst/>
        </a:prstGeom>
        <a:blipFill>
          <a:blip xmlns:r="http://schemas.openxmlformats.org/officeDocument/2006/relationships" r:embed="rId1">
            <a:extLst>
              <a:ext uri="{28A0092B-C50C-407E-A947-70E740481C1C}">
                <a14:useLocalDpi xmlns:a14="http://schemas.microsoft.com/office/drawing/2010/main" val="0"/>
              </a:ext>
              <a:ext uri="{837473B0-CC2E-450A-ABE3-18F120FF3D39}">
                <a1611:picAttrSrcUrl xmlns:a1611="http://schemas.microsoft.com/office/drawing/2016/11/main" r:id="rId2"/>
              </a:ext>
            </a:extLst>
          </a:blip>
          <a:srcRect/>
          <a:stretch>
            <a:fillRect l="-37000" r="-37000"/>
          </a:stretch>
        </a:blipFill>
        <a:ln w="22225" cap="flat" cmpd="sng" algn="ctr">
          <a:solidFill>
            <a:schemeClr val="dk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1F6410EF-5FAA-4D79-9429-773BD847BD1E}">
      <dsp:nvSpPr>
        <dsp:cNvPr id="0" name=""/>
        <dsp:cNvSpPr/>
      </dsp:nvSpPr>
      <dsp:spPr>
        <a:xfrm>
          <a:off x="285162" y="3255918"/>
          <a:ext cx="4582235" cy="2291117"/>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97336" tIns="11430" rIns="11430" bIns="11430" numCol="1" spcCol="1270" anchor="ctr" anchorCtr="0">
          <a:noAutofit/>
        </a:bodyPr>
        <a:lstStyle/>
        <a:p>
          <a:pPr marL="0" lvl="0" indent="0" algn="ctr" defTabSz="800100">
            <a:lnSpc>
              <a:spcPct val="90000"/>
            </a:lnSpc>
            <a:spcBef>
              <a:spcPct val="0"/>
            </a:spcBef>
            <a:spcAft>
              <a:spcPct val="35000"/>
            </a:spcAft>
            <a:buFont typeface="Arial" panose="020B0604020202020204" pitchFamily="34" charset="0"/>
            <a:buNone/>
          </a:pPr>
          <a:r>
            <a:rPr lang="en-US" sz="1800" kern="1200" dirty="0"/>
            <a:t>Strategically important, as with the advent of industry 4.0, all manufacturing is set to be automated.</a:t>
          </a:r>
          <a:endParaRPr lang="en-IN" sz="1800" kern="1200" dirty="0"/>
        </a:p>
        <a:p>
          <a:pPr marL="0" lvl="0" indent="0" algn="ctr" defTabSz="800100">
            <a:lnSpc>
              <a:spcPct val="90000"/>
            </a:lnSpc>
            <a:spcBef>
              <a:spcPct val="0"/>
            </a:spcBef>
            <a:spcAft>
              <a:spcPct val="35000"/>
            </a:spcAft>
            <a:buFont typeface="+mj-lt"/>
            <a:buNone/>
          </a:pPr>
          <a:r>
            <a:rPr lang="en-US" sz="1800" kern="1200" dirty="0"/>
            <a:t>Will increase manufacturing efficiency and waste reduction.</a:t>
          </a:r>
          <a:endParaRPr lang="en-IN" sz="1800" kern="1200" dirty="0"/>
        </a:p>
        <a:p>
          <a:pPr marL="0" lvl="0" indent="0" algn="ctr" defTabSz="800100">
            <a:lnSpc>
              <a:spcPct val="90000"/>
            </a:lnSpc>
            <a:spcBef>
              <a:spcPct val="0"/>
            </a:spcBef>
            <a:spcAft>
              <a:spcPct val="35000"/>
            </a:spcAft>
            <a:buFont typeface="+mj-lt"/>
            <a:buNone/>
          </a:pPr>
          <a:r>
            <a:rPr lang="en-US" sz="1800" kern="1200" dirty="0"/>
            <a:t>Will increase product quality</a:t>
          </a:r>
          <a:endParaRPr lang="en-IN" sz="1800" kern="1200" dirty="0"/>
        </a:p>
      </dsp:txBody>
      <dsp:txXfrm>
        <a:off x="285162" y="3255918"/>
        <a:ext cx="4582235" cy="2291117"/>
      </dsp:txXfrm>
    </dsp:sp>
    <dsp:sp modelId="{7242E8F8-B8EE-4F57-9D83-84FB5D2497B2}">
      <dsp:nvSpPr>
        <dsp:cNvPr id="0" name=""/>
        <dsp:cNvSpPr/>
      </dsp:nvSpPr>
      <dsp:spPr>
        <a:xfrm>
          <a:off x="514274" y="3485030"/>
          <a:ext cx="1374670" cy="1832894"/>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29000" r="-29000"/>
          </a:stretch>
        </a:blipFill>
        <a:ln w="22225" cap="flat" cmpd="sng" algn="ctr">
          <a:solidFill>
            <a:schemeClr val="dk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 modelId="{8308D44A-4E7B-449B-969E-B57E0BAA27D5}">
      <dsp:nvSpPr>
        <dsp:cNvPr id="0" name=""/>
        <dsp:cNvSpPr/>
      </dsp:nvSpPr>
      <dsp:spPr>
        <a:xfrm>
          <a:off x="5829667" y="3255918"/>
          <a:ext cx="5260223" cy="2334786"/>
        </a:xfrm>
        <a:prstGeom prst="rect">
          <a:avLst/>
        </a:prstGeom>
        <a:solidFill>
          <a:schemeClr val="dk2">
            <a:hueOff val="0"/>
            <a:satOff val="0"/>
            <a:lumOff val="0"/>
            <a:alphaOff val="0"/>
          </a:schemeClr>
        </a:solidFill>
        <a:ln w="22225" cap="flat" cmpd="sng" algn="ctr">
          <a:solidFill>
            <a:schemeClr val="lt2">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697336"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Will require re skilling of workers or hiring new ones.</a:t>
          </a:r>
          <a:endParaRPr lang="en-IN" sz="1800" kern="1200" dirty="0"/>
        </a:p>
        <a:p>
          <a:pPr marL="0" lvl="0" indent="0" algn="ctr" defTabSz="800100">
            <a:lnSpc>
              <a:spcPct val="90000"/>
            </a:lnSpc>
            <a:spcBef>
              <a:spcPct val="0"/>
            </a:spcBef>
            <a:spcAft>
              <a:spcPct val="35000"/>
            </a:spcAft>
            <a:buFont typeface="+mj-lt"/>
            <a:buNone/>
          </a:pPr>
          <a:r>
            <a:rPr lang="en-US" sz="1800" kern="1200" dirty="0"/>
            <a:t>Will require large number of initial investments</a:t>
          </a:r>
          <a:r>
            <a:rPr lang="en-US" sz="1600" kern="1200" dirty="0"/>
            <a:t>.</a:t>
          </a:r>
          <a:endParaRPr lang="en-IN" sz="1600" kern="1200" dirty="0"/>
        </a:p>
      </dsp:txBody>
      <dsp:txXfrm>
        <a:off x="5829667" y="3255918"/>
        <a:ext cx="5260223" cy="2334786"/>
      </dsp:txXfrm>
    </dsp:sp>
    <dsp:sp modelId="{1118B351-80B4-4D71-B5B4-E16CCE06220E}">
      <dsp:nvSpPr>
        <dsp:cNvPr id="0" name=""/>
        <dsp:cNvSpPr/>
      </dsp:nvSpPr>
      <dsp:spPr>
        <a:xfrm>
          <a:off x="6073295" y="3506864"/>
          <a:ext cx="1374670" cy="1832894"/>
        </a:xfrm>
        <a:prstGeom prst="rect">
          <a:avLst/>
        </a:prstGeom>
        <a:blipFill>
          <a:blip xmlns:r="http://schemas.openxmlformats.org/officeDocument/2006/relationships" r:embed="rId4">
            <a:extLst>
              <a:ext uri="{28A0092B-C50C-407E-A947-70E740481C1C}">
                <a14:useLocalDpi xmlns:a14="http://schemas.microsoft.com/office/drawing/2010/main" val="0"/>
              </a:ext>
            </a:extLst>
          </a:blip>
          <a:srcRect/>
          <a:stretch>
            <a:fillRect l="-25000" r="-25000"/>
          </a:stretch>
        </a:blipFill>
        <a:ln w="22225" cap="flat" cmpd="sng" algn="ctr">
          <a:solidFill>
            <a:schemeClr val="dk2">
              <a:shade val="80000"/>
              <a:hueOff val="0"/>
              <a:satOff val="0"/>
              <a:lumOff val="0"/>
              <a:alphaOff val="0"/>
            </a:schemeClr>
          </a:solidFill>
          <a:prstDash val="solid"/>
        </a:ln>
        <a:effectLst/>
      </dsp:spPr>
      <dsp:style>
        <a:lnRef idx="3">
          <a:scrgbClr r="0" g="0" b="0"/>
        </a:lnRef>
        <a:fillRef idx="1">
          <a:scrgbClr r="0" g="0" b="0"/>
        </a:fillRef>
        <a:effectRef idx="1">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4CDD48-BE27-488F-B2C3-40C1F58E274F}">
      <dsp:nvSpPr>
        <dsp:cNvPr id="0" name=""/>
        <dsp:cNvSpPr/>
      </dsp:nvSpPr>
      <dsp:spPr>
        <a:xfrm rot="5400000">
          <a:off x="872145" y="1265370"/>
          <a:ext cx="1363625" cy="2269041"/>
        </a:xfrm>
        <a:prstGeom prst="corner">
          <a:avLst>
            <a:gd name="adj1" fmla="val 16120"/>
            <a:gd name="adj2" fmla="val 1611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B68B872B-CB12-4FF7-A2CC-9FCEE9174C5C}">
      <dsp:nvSpPr>
        <dsp:cNvPr id="0" name=""/>
        <dsp:cNvSpPr/>
      </dsp:nvSpPr>
      <dsp:spPr>
        <a:xfrm>
          <a:off x="644522" y="1943325"/>
          <a:ext cx="2048503" cy="17956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just" defTabSz="622300">
            <a:lnSpc>
              <a:spcPct val="90000"/>
            </a:lnSpc>
            <a:spcBef>
              <a:spcPct val="0"/>
            </a:spcBef>
            <a:spcAft>
              <a:spcPct val="35000"/>
            </a:spcAft>
            <a:buNone/>
          </a:pPr>
          <a:r>
            <a:rPr lang="en-IN" sz="1400" kern="1200" dirty="0">
              <a:latin typeface="Times New Roman" panose="02020603050405020304" pitchFamily="18" charset="0"/>
              <a:cs typeface="Times New Roman" panose="02020603050405020304" pitchFamily="18" charset="0"/>
            </a:rPr>
            <a:t>Value of US steel wire market in 2021 was </a:t>
          </a:r>
          <a:r>
            <a:rPr lang="en-IN" sz="1400" b="1" kern="1200" dirty="0">
              <a:latin typeface="Times New Roman" panose="02020603050405020304" pitchFamily="18" charset="0"/>
              <a:cs typeface="Times New Roman" panose="02020603050405020304" pitchFamily="18" charset="0"/>
            </a:rPr>
            <a:t>USD</a:t>
          </a:r>
          <a:r>
            <a:rPr lang="en-IN" sz="1400" kern="1200" dirty="0">
              <a:latin typeface="Times New Roman" panose="02020603050405020304" pitchFamily="18" charset="0"/>
              <a:cs typeface="Times New Roman" panose="02020603050405020304" pitchFamily="18" charset="0"/>
            </a:rPr>
            <a:t> </a:t>
          </a:r>
          <a:r>
            <a:rPr lang="en-IN" sz="1400" b="1" kern="1200" dirty="0">
              <a:latin typeface="Times New Roman" panose="02020603050405020304" pitchFamily="18" charset="0"/>
              <a:cs typeface="Times New Roman" panose="02020603050405020304" pitchFamily="18" charset="0"/>
            </a:rPr>
            <a:t>6.58 billion.</a:t>
          </a:r>
        </a:p>
      </dsp:txBody>
      <dsp:txXfrm>
        <a:off x="644522" y="1943325"/>
        <a:ext cx="2048503" cy="1795633"/>
      </dsp:txXfrm>
    </dsp:sp>
    <dsp:sp modelId="{F2E6DC6C-0363-41FB-837D-FEC66DC5D1B8}">
      <dsp:nvSpPr>
        <dsp:cNvPr id="0" name=""/>
        <dsp:cNvSpPr/>
      </dsp:nvSpPr>
      <dsp:spPr>
        <a:xfrm>
          <a:off x="2306515" y="1098321"/>
          <a:ext cx="386510" cy="386510"/>
        </a:xfrm>
        <a:prstGeom prst="triangle">
          <a:avLst>
            <a:gd name="adj" fmla="val 10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F792A0DF-CEE7-4F7C-9381-F6AF88598C53}">
      <dsp:nvSpPr>
        <dsp:cNvPr id="0" name=""/>
        <dsp:cNvSpPr/>
      </dsp:nvSpPr>
      <dsp:spPr>
        <a:xfrm rot="5400000">
          <a:off x="3379913" y="644821"/>
          <a:ext cx="1363625" cy="2269041"/>
        </a:xfrm>
        <a:prstGeom prst="corner">
          <a:avLst>
            <a:gd name="adj1" fmla="val 16120"/>
            <a:gd name="adj2" fmla="val 1611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622BAD34-6A01-48FD-9D0F-D4934E62B190}">
      <dsp:nvSpPr>
        <dsp:cNvPr id="0" name=""/>
        <dsp:cNvSpPr/>
      </dsp:nvSpPr>
      <dsp:spPr>
        <a:xfrm>
          <a:off x="3152290" y="1322775"/>
          <a:ext cx="2048503" cy="17956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just" defTabSz="622300">
            <a:lnSpc>
              <a:spcPct val="90000"/>
            </a:lnSpc>
            <a:spcBef>
              <a:spcPct val="0"/>
            </a:spcBef>
            <a:spcAft>
              <a:spcPct val="35000"/>
            </a:spcAft>
            <a:buNone/>
          </a:pPr>
          <a:r>
            <a:rPr lang="en-IN" sz="1400" kern="1200" dirty="0">
              <a:latin typeface="Times New Roman" panose="02020603050405020304" pitchFamily="18" charset="0"/>
              <a:cs typeface="Times New Roman" panose="02020603050405020304" pitchFamily="18" charset="0"/>
            </a:rPr>
            <a:t>Average price of steel wires in USA in 2021 was </a:t>
          </a:r>
          <a:r>
            <a:rPr lang="en-IN" sz="1400" b="1" kern="1200" dirty="0">
              <a:latin typeface="Times New Roman" panose="02020603050405020304" pitchFamily="18" charset="0"/>
              <a:cs typeface="Times New Roman" panose="02020603050405020304" pitchFamily="18" charset="0"/>
            </a:rPr>
            <a:t>USD 1180  per tonne</a:t>
          </a:r>
        </a:p>
      </dsp:txBody>
      <dsp:txXfrm>
        <a:off x="3152290" y="1322775"/>
        <a:ext cx="2048503" cy="1795633"/>
      </dsp:txXfrm>
    </dsp:sp>
    <dsp:sp modelId="{BA9BC893-E888-4261-8289-92F9C1E18D45}">
      <dsp:nvSpPr>
        <dsp:cNvPr id="0" name=""/>
        <dsp:cNvSpPr/>
      </dsp:nvSpPr>
      <dsp:spPr>
        <a:xfrm>
          <a:off x="4814284" y="477771"/>
          <a:ext cx="386510" cy="386510"/>
        </a:xfrm>
        <a:prstGeom prst="triangle">
          <a:avLst>
            <a:gd name="adj" fmla="val 10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848865E5-82FC-4C4E-A3D3-B8244AA5CC9A}">
      <dsp:nvSpPr>
        <dsp:cNvPr id="0" name=""/>
        <dsp:cNvSpPr/>
      </dsp:nvSpPr>
      <dsp:spPr>
        <a:xfrm rot="5400000">
          <a:off x="5887682" y="-326326"/>
          <a:ext cx="1363625" cy="2269041"/>
        </a:xfrm>
        <a:prstGeom prst="corner">
          <a:avLst>
            <a:gd name="adj1" fmla="val 16120"/>
            <a:gd name="adj2" fmla="val 1611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w="12700" cap="rnd" cmpd="sng" algn="ctr">
          <a:solidFill>
            <a:schemeClr val="accent1">
              <a:hueOff val="0"/>
              <a:satOff val="0"/>
              <a:lumOff val="0"/>
              <a:alphaOff val="0"/>
            </a:schemeClr>
          </a:solidFill>
          <a:prstDash val="solid"/>
        </a:ln>
        <a:effectLst>
          <a:outerShdw blurRad="38100" dist="25400" dir="5400000" rotWithShape="0">
            <a:srgbClr val="000000">
              <a:alpha val="35000"/>
            </a:srgbClr>
          </a:outerShdw>
        </a:effectLst>
        <a:scene3d>
          <a:camera prst="orthographicFront"/>
          <a:lightRig rig="flat" dir="t"/>
        </a:scene3d>
        <a:sp3d prstMaterial="plastic">
          <a:bevelT w="120900" h="88900"/>
          <a:bevelB w="88900" h="31750" prst="angle"/>
        </a:sp3d>
      </dsp:spPr>
      <dsp:style>
        <a:lnRef idx="1">
          <a:scrgbClr r="0" g="0" b="0"/>
        </a:lnRef>
        <a:fillRef idx="3">
          <a:scrgbClr r="0" g="0" b="0"/>
        </a:fillRef>
        <a:effectRef idx="2">
          <a:scrgbClr r="0" g="0" b="0"/>
        </a:effectRef>
        <a:fontRef idx="minor">
          <a:schemeClr val="lt1"/>
        </a:fontRef>
      </dsp:style>
    </dsp:sp>
    <dsp:sp modelId="{94189F12-B099-4A2F-8918-DE473E44CA7D}">
      <dsp:nvSpPr>
        <dsp:cNvPr id="0" name=""/>
        <dsp:cNvSpPr/>
      </dsp:nvSpPr>
      <dsp:spPr>
        <a:xfrm>
          <a:off x="5645166" y="328823"/>
          <a:ext cx="2048503" cy="24968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just" defTabSz="622300">
            <a:lnSpc>
              <a:spcPct val="90000"/>
            </a:lnSpc>
            <a:spcBef>
              <a:spcPct val="0"/>
            </a:spcBef>
            <a:spcAft>
              <a:spcPct val="35000"/>
            </a:spcAft>
            <a:buNone/>
          </a:pPr>
          <a:r>
            <a:rPr lang="en-IN" sz="1400" kern="1200" dirty="0">
              <a:latin typeface="Times New Roman" panose="02020603050405020304" pitchFamily="18" charset="0"/>
              <a:cs typeface="Times New Roman" panose="02020603050405020304" pitchFamily="18" charset="0"/>
            </a:rPr>
            <a:t>Hence the volume of steel wire market in USA in 2021 was approximately </a:t>
          </a:r>
          <a:r>
            <a:rPr lang="en-IN" sz="1400" b="1" kern="1200" dirty="0">
              <a:latin typeface="Times New Roman" panose="02020603050405020304" pitchFamily="18" charset="0"/>
              <a:cs typeface="Times New Roman" panose="02020603050405020304" pitchFamily="18" charset="0"/>
            </a:rPr>
            <a:t>5.58 million tonnes</a:t>
          </a:r>
        </a:p>
      </dsp:txBody>
      <dsp:txXfrm>
        <a:off x="5645166" y="328823"/>
        <a:ext cx="2048503" cy="2496828"/>
      </dsp:txXfrm>
    </dsp:sp>
  </dsp:spTree>
</dsp:drawing>
</file>

<file path=ppt/diagrams/layout1.xml><?xml version="1.0" encoding="utf-8"?>
<dgm:layoutDef xmlns:dgm="http://schemas.openxmlformats.org/drawingml/2006/diagram" xmlns:a="http://schemas.openxmlformats.org/drawingml/2006/main" uniqueId="urn:microsoft.com/office/officeart/2005/8/layout/pictureOrgChart+Icon">
  <dgm:title val="Picture Organization Chart"/>
  <dgm:desc val="Use to show hierarchical information or reporting relationships in an organization, with corresponding pictures. The assistant shape and the Org Chart hanging layouts are available with this layout."/>
  <dgm:catLst>
    <dgm:cat type="hierarchy" pri="1050"/>
    <dgm:cat type="officeonline" pri="1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Pict1" styleLbl="alignImgPlace1">
              <dgm:alg type="sp"/>
              <dgm:shape xmlns:r="http://schemas.openxmlformats.org/officeDocument/2006/relationships" type="rect" r:blip="" blipPhldr="1">
                <dgm:adjLst/>
              </dgm:shape>
              <dgm:presOf/>
              <dgm:constrLst/>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Pict" styleLbl="alignImgPlace1">
                    <dgm:alg type="sp"/>
                    <dgm:shape xmlns:r="http://schemas.openxmlformats.org/officeDocument/2006/relationships" type="rect" r:blip="" blipPhldr="1">
                      <dgm:adjLst/>
                    </dgm:shape>
                    <dgm:presOf/>
                    <dgm:constrLst/>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Pict3" styleLbl="alignImgPlace1">
                    <dgm:alg type="sp"/>
                    <dgm:shape xmlns:r="http://schemas.openxmlformats.org/officeDocument/2006/relationships" type="rect" r:blip="" blipPhldr="1">
                      <dgm:adjLst/>
                    </dgm:shape>
                    <dgm:presOf/>
                    <dgm:constrLst/>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ictureOrgChart+Icon">
  <dgm:title val="Picture Organization Chart"/>
  <dgm:desc val="Use to show hierarchical information or reporting relationships in an organization, with corresponding pictures. The assistant shape and the Org Chart hanging layouts are available with this layout."/>
  <dgm:catLst>
    <dgm:cat type="hierarchy" pri="1050"/>
    <dgm:cat type="officeonline" pri="1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Pict1" styleLbl="alignImgPlace1">
              <dgm:alg type="sp"/>
              <dgm:shape xmlns:r="http://schemas.openxmlformats.org/officeDocument/2006/relationships" type="rect" r:blip="" blipPhldr="1">
                <dgm:adjLst/>
              </dgm:shape>
              <dgm:presOf/>
              <dgm:constrLst/>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Pict" styleLbl="alignImgPlace1">
                    <dgm:alg type="sp"/>
                    <dgm:shape xmlns:r="http://schemas.openxmlformats.org/officeDocument/2006/relationships" type="rect" r:blip="" blipPhldr="1">
                      <dgm:adjLst/>
                    </dgm:shape>
                    <dgm:presOf/>
                    <dgm:constrLst/>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Pict3" styleLbl="alignImgPlace1">
                    <dgm:alg type="sp"/>
                    <dgm:shape xmlns:r="http://schemas.openxmlformats.org/officeDocument/2006/relationships" type="rect" r:blip="" blipPhldr="1">
                      <dgm:adjLst/>
                    </dgm:shape>
                    <dgm:presOf/>
                    <dgm:constrLst/>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ictureOrgChart+Icon">
  <dgm:title val="Picture Organization Chart"/>
  <dgm:desc val="Use to show hierarchical information or reporting relationships in an organization, with corresponding pictures. The assistant shape and the Org Chart hanging layouts are available with this layout."/>
  <dgm:catLst>
    <dgm:cat type="hierarchy" pri="1050"/>
    <dgm:cat type="officeonline" pri="1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lMarg" for="ch" forName="rootText1" refType="w" fact="1.05"/>
                  <dgm:constr type="l" for="ch" forName="rootPict1" refType="w" refFor="ch" refForName="rootText1" op="equ" fact="0.05"/>
                  <dgm:constr type="t" for="ch" forName="rootPict1" refType="h" refFor="ch" refForName="rootText1" op="equ" fact="0.1"/>
                  <dgm:constr type="w" for="ch" forName="rootPict1" refType="w" refFor="ch" refForName="rootText1" op="equ" fact="0.3"/>
                  <dgm:constr type="h" for="ch" forName="rootPict1" refType="h" refFor="ch" refForName="rootText1" op="equ" fact="0.8"/>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Pict1" styleLbl="alignImgPlace1">
              <dgm:alg type="sp"/>
              <dgm:shape xmlns:r="http://schemas.openxmlformats.org/officeDocument/2006/relationships" type="rect" r:blip="" blipPhldr="1">
                <dgm:adjLst/>
              </dgm:shape>
              <dgm:presOf/>
              <dgm:constrLst/>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lMarg" for="ch" forName="rootText" refType="w" fact="1.05"/>
                        <dgm:constr type="l" for="ch" forName="rootPict" refType="w" fact="0.05"/>
                        <dgm:constr type="t" for="ch" forName="rootPict" refType="h" refFor="ch" refForName="rootText" fact="0.1"/>
                        <dgm:constr type="w" for="ch" forName="rootPict" refType="w" fact="0.3"/>
                        <dgm:constr type="h" for="ch" forName="rootPict" refType="h" refFor="ch" refForName="rootText" fact="0.8"/>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Pict" styleLbl="alignImgPlace1">
                    <dgm:alg type="sp"/>
                    <dgm:shape xmlns:r="http://schemas.openxmlformats.org/officeDocument/2006/relationships" type="rect" r:blip="" blipPhldr="1">
                      <dgm:adjLst/>
                    </dgm:shape>
                    <dgm:presOf/>
                    <dgm:constrLst/>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lMarg" for="ch" forName="rootText3" refType="w" fact="1.05"/>
                        <dgm:constr type="l" for="ch" forName="rootPict3" refType="w" fact="0.05"/>
                        <dgm:constr type="t" for="ch" forName="rootPict3" refType="h" refFor="ch" refForName="rootText3" fact="0.1"/>
                        <dgm:constr type="w" for="ch" forName="rootPict3" refType="w" fact="0.3"/>
                        <dgm:constr type="h" for="ch" forName="rootPict3" refType="h" refFor="ch" refForName="rootText3" fact="0.8"/>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Pict3" styleLbl="alignImgPlace1">
                    <dgm:alg type="sp"/>
                    <dgm:shape xmlns:r="http://schemas.openxmlformats.org/officeDocument/2006/relationships" type="rect" r:blip="" blipPhldr="1">
                      <dgm:adjLst/>
                    </dgm:shape>
                    <dgm:presOf/>
                    <dgm:constrLst/>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2.png>
</file>

<file path=ppt/media/image3.png>
</file>

<file path=ppt/media/image4.jpg>
</file>

<file path=ppt/media/image5.png>
</file>

<file path=ppt/media/image6.png>
</file>

<file path=ppt/media/image7.jp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AD3D63-A361-4DAA-A89E-6B1E340761BF}" type="datetimeFigureOut">
              <a:rPr lang="en-IN" smtClean="0"/>
              <a:t>15-09-2022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BF6852-9053-4611-9B04-A1A762F7B80C}" type="slidenum">
              <a:rPr lang="en-IN" smtClean="0"/>
              <a:t>‹#›</a:t>
            </a:fld>
            <a:endParaRPr lang="en-IN"/>
          </a:p>
        </p:txBody>
      </p:sp>
    </p:spTree>
    <p:extLst>
      <p:ext uri="{BB962C8B-B14F-4D97-AF65-F5344CB8AC3E}">
        <p14:creationId xmlns:p14="http://schemas.microsoft.com/office/powerpoint/2010/main" val="1486285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f79e512046_4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5" name="Google Shape;145;gf79e512046_4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7DF28BD-5497-4BE0-916E-4B0AEF76B49D}" type="slidenum">
              <a:rPr kumimoji="0" lang="en-IN"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IN"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2543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1E8A1-6DA8-4496-BCE8-03ED561CC4E5}"/>
              </a:ext>
            </a:extLst>
          </p:cNvPr>
          <p:cNvSpPr>
            <a:spLocks noGrp="1"/>
          </p:cNvSpPr>
          <p:nvPr>
            <p:ph type="ctrTitle"/>
          </p:nvPr>
        </p:nvSpPr>
        <p:spPr>
          <a:xfrm>
            <a:off x="838200" y="365760"/>
            <a:ext cx="10515600" cy="2890202"/>
          </a:xfrm>
        </p:spPr>
        <p:txBody>
          <a:bodyPr anchor="b">
            <a:normAutofit/>
          </a:bodyPr>
          <a:lstStyle>
            <a:lvl1pPr algn="l">
              <a:defRPr sz="6600"/>
            </a:lvl1pPr>
          </a:lstStyle>
          <a:p>
            <a:r>
              <a:rPr lang="en-US" dirty="0"/>
              <a:t>Click to edit Master title style</a:t>
            </a:r>
          </a:p>
        </p:txBody>
      </p:sp>
      <p:sp>
        <p:nvSpPr>
          <p:cNvPr id="3" name="Subtitle 2">
            <a:extLst>
              <a:ext uri="{FF2B5EF4-FFF2-40B4-BE49-F238E27FC236}">
                <a16:creationId xmlns:a16="http://schemas.microsoft.com/office/drawing/2014/main" id="{3EB24CCC-3D44-4BB5-AA35-A21607EF69A4}"/>
              </a:ext>
            </a:extLst>
          </p:cNvPr>
          <p:cNvSpPr>
            <a:spLocks noGrp="1"/>
          </p:cNvSpPr>
          <p:nvPr>
            <p:ph type="subTitle" idx="1"/>
          </p:nvPr>
        </p:nvSpPr>
        <p:spPr>
          <a:xfrm>
            <a:off x="838200" y="3506150"/>
            <a:ext cx="10515600" cy="2483488"/>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301F80F6-1855-44E9-BA95-5E00A06E786D}"/>
              </a:ext>
            </a:extLst>
          </p:cNvPr>
          <p:cNvSpPr>
            <a:spLocks noGrp="1"/>
          </p:cNvSpPr>
          <p:nvPr>
            <p:ph type="dt" sz="half" idx="10"/>
          </p:nvPr>
        </p:nvSpPr>
        <p:spPr/>
        <p:txBody>
          <a:bodyPr/>
          <a:lstStyle/>
          <a:p>
            <a:fld id="{FD2766A6-3C10-4AB8-86A1-BB1F0CDA7EFE}" type="datetimeFigureOut">
              <a:rPr lang="en-US" smtClean="0"/>
              <a:t>9/15/2022</a:t>
            </a:fld>
            <a:endParaRPr lang="en-US"/>
          </a:p>
        </p:txBody>
      </p:sp>
      <p:sp>
        <p:nvSpPr>
          <p:cNvPr id="5" name="Footer Placeholder 4">
            <a:extLst>
              <a:ext uri="{FF2B5EF4-FFF2-40B4-BE49-F238E27FC236}">
                <a16:creationId xmlns:a16="http://schemas.microsoft.com/office/drawing/2014/main" id="{873D7FFD-570A-4968-B943-AF87BB679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CE6A8-0665-4714-B241-6AFBA8C6F80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4155966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926EC-DC54-4882-9D58-F201EA25C4B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5804E7C-4CBA-49AF-B24C-1A1FF51C21B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D3C727-C0C7-4BBA-9CF5-6C1FAC76B10C}"/>
              </a:ext>
            </a:extLst>
          </p:cNvPr>
          <p:cNvSpPr>
            <a:spLocks noGrp="1"/>
          </p:cNvSpPr>
          <p:nvPr>
            <p:ph type="dt" sz="half" idx="10"/>
          </p:nvPr>
        </p:nvSpPr>
        <p:spPr/>
        <p:txBody>
          <a:bodyPr/>
          <a:lstStyle/>
          <a:p>
            <a:fld id="{FD2766A6-3C10-4AB8-86A1-BB1F0CDA7EFE}" type="datetimeFigureOut">
              <a:rPr lang="en-US" smtClean="0"/>
              <a:t>9/15/2022</a:t>
            </a:fld>
            <a:endParaRPr lang="en-US"/>
          </a:p>
        </p:txBody>
      </p:sp>
      <p:sp>
        <p:nvSpPr>
          <p:cNvPr id="5" name="Footer Placeholder 4">
            <a:extLst>
              <a:ext uri="{FF2B5EF4-FFF2-40B4-BE49-F238E27FC236}">
                <a16:creationId xmlns:a16="http://schemas.microsoft.com/office/drawing/2014/main" id="{34603986-C5B4-4956-AC6F-4F36186B8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45F941-E847-4C51-97D6-21066B26EB26}"/>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2418564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0338D2-D9EE-4B67-97C1-08ABD574530B}"/>
              </a:ext>
            </a:extLst>
          </p:cNvPr>
          <p:cNvSpPr>
            <a:spLocks noGrp="1"/>
          </p:cNvSpPr>
          <p:nvPr>
            <p:ph type="title" orient="vert"/>
          </p:nvPr>
        </p:nvSpPr>
        <p:spPr>
          <a:xfrm>
            <a:off x="7353848" y="365125"/>
            <a:ext cx="3999952"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274B1422-6C1E-4422-80E8-34B0092FBF05}"/>
              </a:ext>
            </a:extLst>
          </p:cNvPr>
          <p:cNvSpPr>
            <a:spLocks noGrp="1"/>
          </p:cNvSpPr>
          <p:nvPr>
            <p:ph type="body" orient="vert" idx="1"/>
          </p:nvPr>
        </p:nvSpPr>
        <p:spPr>
          <a:xfrm>
            <a:off x="838200" y="365125"/>
            <a:ext cx="626546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C8B53C-3084-4BC0-A80E-DB41C04C6258}"/>
              </a:ext>
            </a:extLst>
          </p:cNvPr>
          <p:cNvSpPr>
            <a:spLocks noGrp="1"/>
          </p:cNvSpPr>
          <p:nvPr>
            <p:ph type="dt" sz="half" idx="10"/>
          </p:nvPr>
        </p:nvSpPr>
        <p:spPr/>
        <p:txBody>
          <a:bodyPr/>
          <a:lstStyle/>
          <a:p>
            <a:fld id="{FD2766A6-3C10-4AB8-86A1-BB1F0CDA7EFE}" type="datetimeFigureOut">
              <a:rPr lang="en-US" smtClean="0"/>
              <a:t>9/15/2022</a:t>
            </a:fld>
            <a:endParaRPr lang="en-US"/>
          </a:p>
        </p:txBody>
      </p:sp>
      <p:sp>
        <p:nvSpPr>
          <p:cNvPr id="5" name="Footer Placeholder 4">
            <a:extLst>
              <a:ext uri="{FF2B5EF4-FFF2-40B4-BE49-F238E27FC236}">
                <a16:creationId xmlns:a16="http://schemas.microsoft.com/office/drawing/2014/main" id="{8276BFDE-DC70-4A6E-90B8-337FC47254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C3578F-39AE-4F6F-9614-32EF672E616D}"/>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27311981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FD2766A6-3C10-4AB8-86A1-BB1F0CDA7EFE}" type="datetimeFigureOut">
              <a:rPr lang="en-US" smtClean="0"/>
              <a:t>9/15/2022</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8240636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2766A6-3C10-4AB8-86A1-BB1F0CDA7EFE}" type="datetimeFigureOut">
              <a:rPr lang="en-US" smtClean="0"/>
              <a:t>9/15/2022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5792074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2766A6-3C10-4AB8-86A1-BB1F0CDA7EFE}" type="datetimeFigureOut">
              <a:rPr lang="en-US" smtClean="0"/>
              <a:t>9/15/2022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4609453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D2766A6-3C10-4AB8-86A1-BB1F0CDA7EFE}" type="datetimeFigureOut">
              <a:rPr lang="en-US" smtClean="0"/>
              <a:t>9/15/2022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5441586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2766A6-3C10-4AB8-86A1-BB1F0CDA7EFE}" type="datetimeFigureOut">
              <a:rPr lang="en-US" smtClean="0"/>
              <a:t>9/15/2022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42117186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D2766A6-3C10-4AB8-86A1-BB1F0CDA7EFE}" type="datetimeFigureOut">
              <a:rPr lang="en-US" smtClean="0"/>
              <a:t>9/15/2022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21251500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2766A6-3C10-4AB8-86A1-BB1F0CDA7EFE}" type="datetimeFigureOut">
              <a:rPr lang="en-US" smtClean="0"/>
              <a:t>9/15/2022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4683334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2766A6-3C10-4AB8-86A1-BB1F0CDA7EFE}" type="datetimeFigureOut">
              <a:rPr lang="en-US" smtClean="0"/>
              <a:t>9/15/2022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839098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2A8A8-ECDA-4018-ABB4-CC22892BE8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90AE7C-51AF-4F0E-B5A3-8C7E1026C274}"/>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5F28C09-A717-49AB-B60E-433BC469258F}"/>
              </a:ext>
            </a:extLst>
          </p:cNvPr>
          <p:cNvSpPr>
            <a:spLocks noGrp="1"/>
          </p:cNvSpPr>
          <p:nvPr>
            <p:ph type="dt" sz="half" idx="10"/>
          </p:nvPr>
        </p:nvSpPr>
        <p:spPr/>
        <p:txBody>
          <a:bodyPr/>
          <a:lstStyle/>
          <a:p>
            <a:fld id="{FD2766A6-3C10-4AB8-86A1-BB1F0CDA7EFE}" type="datetimeFigureOut">
              <a:rPr lang="en-US" smtClean="0"/>
              <a:t>9/15/2022</a:t>
            </a:fld>
            <a:endParaRPr lang="en-US"/>
          </a:p>
        </p:txBody>
      </p:sp>
      <p:sp>
        <p:nvSpPr>
          <p:cNvPr id="5" name="Footer Placeholder 4">
            <a:extLst>
              <a:ext uri="{FF2B5EF4-FFF2-40B4-BE49-F238E27FC236}">
                <a16:creationId xmlns:a16="http://schemas.microsoft.com/office/drawing/2014/main" id="{1D11A47A-6E5A-4754-8B43-9CE556160B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ACA1EB-7AC7-4F86-90C0-AA980D88722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4673127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2766A6-3C10-4AB8-86A1-BB1F0CDA7EFE}" type="datetimeFigureOut">
              <a:rPr lang="en-US" smtClean="0"/>
              <a:t>9/15/2022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4603062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2766A6-3C10-4AB8-86A1-BB1F0CDA7EFE}" type="datetimeFigureOut">
              <a:rPr lang="en-US" smtClean="0"/>
              <a:pPr/>
              <a:t>9/15/2022</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060201-1C40-4B39-813D-5CD9493BAEED}" type="slidenum">
              <a:rPr lang="en-US" smtClean="0"/>
              <a:pPr/>
              <a:t>‹#›</a:t>
            </a:fld>
            <a:endParaRPr lang="en-US"/>
          </a:p>
        </p:txBody>
      </p:sp>
    </p:spTree>
    <p:extLst>
      <p:ext uri="{BB962C8B-B14F-4D97-AF65-F5344CB8AC3E}">
        <p14:creationId xmlns:p14="http://schemas.microsoft.com/office/powerpoint/2010/main" val="39201249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2766A6-3C10-4AB8-86A1-BB1F0CDA7EFE}" type="datetimeFigureOut">
              <a:rPr lang="en-US" smtClean="0"/>
              <a:pPr/>
              <a:t>9/15/2022</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060201-1C40-4B39-813D-5CD9493BAEED}" type="slidenum">
              <a:rPr lang="en-US" smtClean="0"/>
              <a:pPr/>
              <a:t>‹#›</a:t>
            </a:fld>
            <a:endParaRPr lang="en-US"/>
          </a:p>
        </p:txBody>
      </p:sp>
    </p:spTree>
    <p:extLst>
      <p:ext uri="{BB962C8B-B14F-4D97-AF65-F5344CB8AC3E}">
        <p14:creationId xmlns:p14="http://schemas.microsoft.com/office/powerpoint/2010/main" val="8984152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2766A6-3C10-4AB8-86A1-BB1F0CDA7EFE}" type="datetimeFigureOut">
              <a:rPr lang="en-US" smtClean="0"/>
              <a:pPr/>
              <a:t>9/15/2022</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060201-1C40-4B39-813D-5CD9493BAEED}" type="slidenum">
              <a:rPr lang="en-US" smtClean="0"/>
              <a:pPr/>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020315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D2766A6-3C10-4AB8-86A1-BB1F0CDA7EFE}" type="datetimeFigureOut">
              <a:rPr lang="en-US" smtClean="0"/>
              <a:pPr/>
              <a:t>9/15/2022</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3060201-1C40-4B39-813D-5CD9493BAEED}" type="slidenum">
              <a:rPr lang="en-US" smtClean="0"/>
              <a:pPr/>
              <a:t>‹#›</a:t>
            </a:fld>
            <a:endParaRPr lang="en-US"/>
          </a:p>
        </p:txBody>
      </p:sp>
    </p:spTree>
    <p:extLst>
      <p:ext uri="{BB962C8B-B14F-4D97-AF65-F5344CB8AC3E}">
        <p14:creationId xmlns:p14="http://schemas.microsoft.com/office/powerpoint/2010/main" val="42654339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2766A6-3C10-4AB8-86A1-BB1F0CDA7EFE}" type="datetimeFigureOut">
              <a:rPr lang="en-US" smtClean="0"/>
              <a:pPr/>
              <a:t>9/15/2022</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060201-1C40-4B39-813D-5CD9493BAEED}" type="slidenum">
              <a:rPr lang="en-US" smtClean="0"/>
              <a:pPr/>
              <a:t>‹#›</a:t>
            </a:fld>
            <a:endParaRPr lang="en-US"/>
          </a:p>
        </p:txBody>
      </p:sp>
    </p:spTree>
    <p:extLst>
      <p:ext uri="{BB962C8B-B14F-4D97-AF65-F5344CB8AC3E}">
        <p14:creationId xmlns:p14="http://schemas.microsoft.com/office/powerpoint/2010/main" val="35292252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D2766A6-3C10-4AB8-86A1-BB1F0CDA7EFE}" type="datetimeFigureOut">
              <a:rPr lang="en-US" smtClean="0"/>
              <a:pPr/>
              <a:t>9/15/2022</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3060201-1C40-4B39-813D-5CD9493BAEED}" type="slidenum">
              <a:rPr lang="en-US" smtClean="0"/>
              <a:pPr/>
              <a:t>‹#›</a:t>
            </a:fld>
            <a:endParaRPr lang="en-US"/>
          </a:p>
        </p:txBody>
      </p:sp>
    </p:spTree>
    <p:extLst>
      <p:ext uri="{BB962C8B-B14F-4D97-AF65-F5344CB8AC3E}">
        <p14:creationId xmlns:p14="http://schemas.microsoft.com/office/powerpoint/2010/main" val="398421951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2766A6-3C10-4AB8-86A1-BB1F0CDA7EFE}" type="datetimeFigureOut">
              <a:rPr lang="en-US" smtClean="0"/>
              <a:t>9/15/2022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174448585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2766A6-3C10-4AB8-86A1-BB1F0CDA7EFE}" type="datetimeFigureOut">
              <a:rPr lang="en-US" smtClean="0"/>
              <a:t>9/15/2022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62779745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34796512"/>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95957-C46F-4F17-BC8C-6507E676E916}"/>
              </a:ext>
            </a:extLst>
          </p:cNvPr>
          <p:cNvSpPr>
            <a:spLocks noGrp="1"/>
          </p:cNvSpPr>
          <p:nvPr>
            <p:ph type="title"/>
          </p:nvPr>
        </p:nvSpPr>
        <p:spPr>
          <a:xfrm>
            <a:off x="831850" y="365760"/>
            <a:ext cx="10515600" cy="3827868"/>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98D9661B-6633-4C8B-8B9C-E514DF851D3E}"/>
              </a:ext>
            </a:extLst>
          </p:cNvPr>
          <p:cNvSpPr>
            <a:spLocks noGrp="1"/>
          </p:cNvSpPr>
          <p:nvPr>
            <p:ph type="body" idx="1"/>
          </p:nvPr>
        </p:nvSpPr>
        <p:spPr>
          <a:xfrm>
            <a:off x="831850" y="4443817"/>
            <a:ext cx="10515600" cy="1645834"/>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B6274BF-C1CD-4709-B0A0-E9407DBEA73C}"/>
              </a:ext>
            </a:extLst>
          </p:cNvPr>
          <p:cNvSpPr>
            <a:spLocks noGrp="1"/>
          </p:cNvSpPr>
          <p:nvPr>
            <p:ph type="dt" sz="half" idx="10"/>
          </p:nvPr>
        </p:nvSpPr>
        <p:spPr/>
        <p:txBody>
          <a:bodyPr/>
          <a:lstStyle/>
          <a:p>
            <a:fld id="{FD2766A6-3C10-4AB8-86A1-BB1F0CDA7EFE}" type="datetimeFigureOut">
              <a:rPr lang="en-US" smtClean="0"/>
              <a:t>9/15/2022</a:t>
            </a:fld>
            <a:endParaRPr lang="en-US"/>
          </a:p>
        </p:txBody>
      </p:sp>
      <p:sp>
        <p:nvSpPr>
          <p:cNvPr id="5" name="Footer Placeholder 4">
            <a:extLst>
              <a:ext uri="{FF2B5EF4-FFF2-40B4-BE49-F238E27FC236}">
                <a16:creationId xmlns:a16="http://schemas.microsoft.com/office/drawing/2014/main" id="{CC9ADB94-0A5B-4B56-B0B1-1FF5580A47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CA668A-35AE-4CDF-AC4C-2BEEA9EE80F8}"/>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35354996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79328421"/>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45428155"/>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9/15/2022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533265955"/>
      </p:ext>
    </p:extLst>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84326159"/>
      </p:ext>
    </p:extLst>
  </p:cSld>
  <p:clrMapOvr>
    <a:masterClrMapping/>
  </p:clrMapOvr>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42818865"/>
      </p:ext>
    </p:extLst>
  </p:cSld>
  <p:clrMapOvr>
    <a:masterClrMapping/>
  </p:clrMapOvr>
  <p:hf sldNum="0"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26339263"/>
      </p:ext>
    </p:extLst>
  </p:cSld>
  <p:clrMapOvr>
    <a:masterClrMapping/>
  </p:clrMapOvr>
  <p:hf sldNum="0"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9/15/2022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696581082"/>
      </p:ext>
    </p:extLst>
  </p:cSld>
  <p:clrMapOvr>
    <a:masterClrMapping/>
  </p:clrMapOvr>
  <p:hf sldNum="0"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9/15/2022</a:t>
            </a:fld>
            <a:endParaRPr lang="en-US" dirty="0"/>
          </a:p>
        </p:txBody>
      </p:sp>
    </p:spTree>
    <p:extLst>
      <p:ext uri="{BB962C8B-B14F-4D97-AF65-F5344CB8AC3E}">
        <p14:creationId xmlns:p14="http://schemas.microsoft.com/office/powerpoint/2010/main" val="2856071382"/>
      </p:ext>
    </p:extLst>
  </p:cSld>
  <p:clrMapOvr>
    <a:masterClrMapping/>
  </p:clrMapOvr>
  <p:hf sldNum="0"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4034712"/>
      </p:ext>
    </p:extLst>
  </p:cSld>
  <p:clrMapOvr>
    <a:masterClrMapping/>
  </p:clrMapOvr>
  <p:hf sldNum="0"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83307905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7F1FD-0E96-4963-9F09-92861572BB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79E5F0-B650-4AFF-B90E-23B378684D66}"/>
              </a:ext>
            </a:extLst>
          </p:cNvPr>
          <p:cNvSpPr>
            <a:spLocks noGrp="1"/>
          </p:cNvSpPr>
          <p:nvPr>
            <p:ph sz="half" idx="1"/>
          </p:nvPr>
        </p:nvSpPr>
        <p:spPr>
          <a:xfrm>
            <a:off x="838200" y="1940876"/>
            <a:ext cx="5181600" cy="423608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82D1747B-302D-476E-8F4F-E4B114C6624E}"/>
              </a:ext>
            </a:extLst>
          </p:cNvPr>
          <p:cNvSpPr>
            <a:spLocks noGrp="1"/>
          </p:cNvSpPr>
          <p:nvPr>
            <p:ph sz="half" idx="2"/>
          </p:nvPr>
        </p:nvSpPr>
        <p:spPr>
          <a:xfrm>
            <a:off x="6172200" y="1940876"/>
            <a:ext cx="5181600" cy="42360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40577D-22F7-4958-BB3D-6C9265EA1964}"/>
              </a:ext>
            </a:extLst>
          </p:cNvPr>
          <p:cNvSpPr>
            <a:spLocks noGrp="1"/>
          </p:cNvSpPr>
          <p:nvPr>
            <p:ph type="dt" sz="half" idx="10"/>
          </p:nvPr>
        </p:nvSpPr>
        <p:spPr/>
        <p:txBody>
          <a:bodyPr/>
          <a:lstStyle/>
          <a:p>
            <a:fld id="{FD2766A6-3C10-4AB8-86A1-BB1F0CDA7EFE}" type="datetimeFigureOut">
              <a:rPr lang="en-US" smtClean="0"/>
              <a:t>9/15/2022</a:t>
            </a:fld>
            <a:endParaRPr lang="en-US"/>
          </a:p>
        </p:txBody>
      </p:sp>
      <p:sp>
        <p:nvSpPr>
          <p:cNvPr id="6" name="Footer Placeholder 5">
            <a:extLst>
              <a:ext uri="{FF2B5EF4-FFF2-40B4-BE49-F238E27FC236}">
                <a16:creationId xmlns:a16="http://schemas.microsoft.com/office/drawing/2014/main" id="{71EC5B46-A8FB-4683-9618-3F6E073839C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87887BD-93E9-4181-9D7F-940C3E1730FF}"/>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68050065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07384533"/>
      </p:ext>
    </p:extLst>
  </p:cSld>
  <p:clrMapOvr>
    <a:masterClrMapping/>
  </p:clrMapOvr>
  <p:hf sldNum="0"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529725525"/>
      </p:ext>
    </p:extLst>
  </p:cSld>
  <p:clrMapOvr>
    <a:masterClrMapping/>
  </p:clrMapOvr>
  <p:hf sldNum="0"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05968622"/>
      </p:ext>
    </p:extLst>
  </p:cSld>
  <p:clrMapOvr>
    <a:masterClrMapping/>
  </p:clrMapOvr>
  <p:hf sldNum="0"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9/15/2022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2187759563"/>
      </p:ext>
    </p:extLst>
  </p:cSld>
  <p:clrMapOvr>
    <a:masterClrMapping/>
  </p:clrMapOvr>
  <p:hf sldNum="0"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9/15/2022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4316685"/>
      </p:ext>
    </p:extLst>
  </p:cSld>
  <p:clrMapOvr>
    <a:masterClrMapping/>
  </p:clrMapOvr>
  <p:hf sldNum="0"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PEST00">
  <p:cSld name="PEST00">
    <p:spTree>
      <p:nvGrpSpPr>
        <p:cNvPr id="1" name="Shape 56"/>
        <p:cNvGrpSpPr/>
        <p:nvPr/>
      </p:nvGrpSpPr>
      <p:grpSpPr>
        <a:xfrm>
          <a:off x="0" y="0"/>
          <a:ext cx="0" cy="0"/>
          <a:chOff x="0" y="0"/>
          <a:chExt cx="0" cy="0"/>
        </a:xfrm>
      </p:grpSpPr>
      <p:sp>
        <p:nvSpPr>
          <p:cNvPr id="58" name="Google Shape;58;p15"/>
          <p:cNvSpPr txBox="1">
            <a:spLocks noGrp="1"/>
          </p:cNvSpPr>
          <p:nvPr>
            <p:ph type="title"/>
          </p:nvPr>
        </p:nvSpPr>
        <p:spPr>
          <a:xfrm>
            <a:off x="508001" y="455085"/>
            <a:ext cx="11157817" cy="660511"/>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Clr>
                <a:srgbClr val="262626"/>
              </a:buClr>
              <a:buSzPts val="3200"/>
              <a:buFont typeface="Roboto"/>
              <a:buNone/>
              <a:defRPr sz="4267" b="0" i="0" u="none" strike="noStrike" cap="none">
                <a:solidFill>
                  <a:srgbClr val="262626"/>
                </a:solidFill>
                <a:latin typeface="Roboto"/>
                <a:ea typeface="Roboto"/>
                <a:cs typeface="Roboto"/>
                <a:sym typeface="Roboto"/>
              </a:defRPr>
            </a:lvl1pPr>
            <a:lvl2pPr lvl="1">
              <a:spcBef>
                <a:spcPts val="0"/>
              </a:spcBef>
              <a:spcAft>
                <a:spcPts val="0"/>
              </a:spcAft>
              <a:buSzPts val="1400"/>
              <a:buNone/>
              <a:defRPr sz="2400"/>
            </a:lvl2pPr>
            <a:lvl3pPr lvl="2">
              <a:spcBef>
                <a:spcPts val="0"/>
              </a:spcBef>
              <a:spcAft>
                <a:spcPts val="0"/>
              </a:spcAft>
              <a:buSzPts val="1400"/>
              <a:buNone/>
              <a:defRPr sz="2400"/>
            </a:lvl3pPr>
            <a:lvl4pPr lvl="3">
              <a:spcBef>
                <a:spcPts val="0"/>
              </a:spcBef>
              <a:spcAft>
                <a:spcPts val="0"/>
              </a:spcAft>
              <a:buSzPts val="1400"/>
              <a:buNone/>
              <a:defRPr sz="2400"/>
            </a:lvl4pPr>
            <a:lvl5pPr lvl="4">
              <a:spcBef>
                <a:spcPts val="0"/>
              </a:spcBef>
              <a:spcAft>
                <a:spcPts val="0"/>
              </a:spcAft>
              <a:buSzPts val="1400"/>
              <a:buNone/>
              <a:defRPr sz="2400"/>
            </a:lvl5pPr>
            <a:lvl6pPr lvl="5">
              <a:spcBef>
                <a:spcPts val="0"/>
              </a:spcBef>
              <a:spcAft>
                <a:spcPts val="0"/>
              </a:spcAft>
              <a:buSzPts val="1400"/>
              <a:buNone/>
              <a:defRPr sz="2400"/>
            </a:lvl6pPr>
            <a:lvl7pPr lvl="6">
              <a:spcBef>
                <a:spcPts val="0"/>
              </a:spcBef>
              <a:spcAft>
                <a:spcPts val="0"/>
              </a:spcAft>
              <a:buSzPts val="1400"/>
              <a:buNone/>
              <a:defRPr sz="2400"/>
            </a:lvl7pPr>
            <a:lvl8pPr lvl="7">
              <a:spcBef>
                <a:spcPts val="0"/>
              </a:spcBef>
              <a:spcAft>
                <a:spcPts val="0"/>
              </a:spcAft>
              <a:buSzPts val="1400"/>
              <a:buNone/>
              <a:defRPr sz="2400"/>
            </a:lvl8pPr>
            <a:lvl9pPr lvl="8">
              <a:spcBef>
                <a:spcPts val="0"/>
              </a:spcBef>
              <a:spcAft>
                <a:spcPts val="0"/>
              </a:spcAft>
              <a:buSzPts val="1400"/>
              <a:buNone/>
              <a:defRPr sz="2400"/>
            </a:lvl9pPr>
          </a:lstStyle>
          <a:p>
            <a:endParaRPr/>
          </a:p>
        </p:txBody>
      </p:sp>
    </p:spTree>
    <p:extLst>
      <p:ext uri="{BB962C8B-B14F-4D97-AF65-F5344CB8AC3E}">
        <p14:creationId xmlns:p14="http://schemas.microsoft.com/office/powerpoint/2010/main" val="2497645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63D79-FA27-4567-9032-AF722733E10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977C1BF-703F-4992-BB0C-EB1E579C7410}"/>
              </a:ext>
            </a:extLst>
          </p:cNvPr>
          <p:cNvSpPr>
            <a:spLocks noGrp="1"/>
          </p:cNvSpPr>
          <p:nvPr>
            <p:ph type="body" idx="1"/>
          </p:nvPr>
        </p:nvSpPr>
        <p:spPr>
          <a:xfrm>
            <a:off x="839788" y="1951823"/>
            <a:ext cx="5157787" cy="823912"/>
          </a:xfrm>
        </p:spPr>
        <p:txBody>
          <a:bodyPr anchor="b"/>
          <a:lstStyle>
            <a:lvl1pPr marL="0" indent="0">
              <a:buNone/>
              <a:defRPr lang="en-US" sz="2400" b="0" i="1" kern="120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2B2FCE1-6DC0-43B5-8016-89FD4AF5ABD2}"/>
              </a:ext>
            </a:extLst>
          </p:cNvPr>
          <p:cNvSpPr>
            <a:spLocks noGrp="1"/>
          </p:cNvSpPr>
          <p:nvPr>
            <p:ph sz="half" idx="2"/>
          </p:nvPr>
        </p:nvSpPr>
        <p:spPr>
          <a:xfrm>
            <a:off x="839788" y="2954741"/>
            <a:ext cx="5157787" cy="32349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62FED7A-67D0-43CC-889A-25F8849647F1}"/>
              </a:ext>
            </a:extLst>
          </p:cNvPr>
          <p:cNvSpPr>
            <a:spLocks noGrp="1"/>
          </p:cNvSpPr>
          <p:nvPr>
            <p:ph type="body" sz="quarter" idx="3"/>
          </p:nvPr>
        </p:nvSpPr>
        <p:spPr>
          <a:xfrm>
            <a:off x="6172200" y="1951823"/>
            <a:ext cx="5183188" cy="823912"/>
          </a:xfrm>
        </p:spPr>
        <p:txBody>
          <a:bodyPr anchor="b"/>
          <a:lstStyle>
            <a:lvl1pPr marL="0" indent="0">
              <a:buNone/>
              <a:defRPr lang="en-US" sz="2400" b="0" i="1" kern="120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731C176-48F2-44EC-B3A2-A144403D57FB}"/>
              </a:ext>
            </a:extLst>
          </p:cNvPr>
          <p:cNvSpPr>
            <a:spLocks noGrp="1"/>
          </p:cNvSpPr>
          <p:nvPr>
            <p:ph sz="quarter" idx="4"/>
          </p:nvPr>
        </p:nvSpPr>
        <p:spPr>
          <a:xfrm>
            <a:off x="6172200" y="2954741"/>
            <a:ext cx="5183188" cy="32349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B9187B8-AC48-4FE7-8658-8A31E37311F6}"/>
              </a:ext>
            </a:extLst>
          </p:cNvPr>
          <p:cNvSpPr>
            <a:spLocks noGrp="1"/>
          </p:cNvSpPr>
          <p:nvPr>
            <p:ph type="dt" sz="half" idx="10"/>
          </p:nvPr>
        </p:nvSpPr>
        <p:spPr/>
        <p:txBody>
          <a:bodyPr/>
          <a:lstStyle/>
          <a:p>
            <a:fld id="{FD2766A6-3C10-4AB8-86A1-BB1F0CDA7EFE}" type="datetimeFigureOut">
              <a:rPr lang="en-US" smtClean="0"/>
              <a:t>9/15/2022</a:t>
            </a:fld>
            <a:endParaRPr lang="en-US"/>
          </a:p>
        </p:txBody>
      </p:sp>
      <p:sp>
        <p:nvSpPr>
          <p:cNvPr id="8" name="Footer Placeholder 7">
            <a:extLst>
              <a:ext uri="{FF2B5EF4-FFF2-40B4-BE49-F238E27FC236}">
                <a16:creationId xmlns:a16="http://schemas.microsoft.com/office/drawing/2014/main" id="{7CCAB465-E22E-45DC-89C9-406121BCED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F9D1CF-F964-4405-8677-5F9E2A02878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528564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A3453-DD0F-41C0-8F4A-5DC343F5EB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04E6313-506F-4456-B3D9-D9655538F9FB}"/>
              </a:ext>
            </a:extLst>
          </p:cNvPr>
          <p:cNvSpPr>
            <a:spLocks noGrp="1"/>
          </p:cNvSpPr>
          <p:nvPr>
            <p:ph type="dt" sz="half" idx="10"/>
          </p:nvPr>
        </p:nvSpPr>
        <p:spPr/>
        <p:txBody>
          <a:bodyPr/>
          <a:lstStyle/>
          <a:p>
            <a:fld id="{FD2766A6-3C10-4AB8-86A1-BB1F0CDA7EFE}" type="datetimeFigureOut">
              <a:rPr lang="en-US" smtClean="0"/>
              <a:t>9/15/2022</a:t>
            </a:fld>
            <a:endParaRPr lang="en-US"/>
          </a:p>
        </p:txBody>
      </p:sp>
      <p:sp>
        <p:nvSpPr>
          <p:cNvPr id="4" name="Footer Placeholder 3">
            <a:extLst>
              <a:ext uri="{FF2B5EF4-FFF2-40B4-BE49-F238E27FC236}">
                <a16:creationId xmlns:a16="http://schemas.microsoft.com/office/drawing/2014/main" id="{E8F26068-7707-41EC-93EF-A24CAF8FFD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9C8A3C-8C01-4039-B47B-57D8497587A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046187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892633-8C77-419D-B24D-2B3D44DBA556}"/>
              </a:ext>
            </a:extLst>
          </p:cNvPr>
          <p:cNvSpPr>
            <a:spLocks noGrp="1"/>
          </p:cNvSpPr>
          <p:nvPr>
            <p:ph type="dt" sz="half" idx="10"/>
          </p:nvPr>
        </p:nvSpPr>
        <p:spPr/>
        <p:txBody>
          <a:bodyPr/>
          <a:lstStyle/>
          <a:p>
            <a:fld id="{FD2766A6-3C10-4AB8-86A1-BB1F0CDA7EFE}" type="datetimeFigureOut">
              <a:rPr lang="en-US" smtClean="0"/>
              <a:t>9/15/2022</a:t>
            </a:fld>
            <a:endParaRPr lang="en-US"/>
          </a:p>
        </p:txBody>
      </p:sp>
      <p:sp>
        <p:nvSpPr>
          <p:cNvPr id="3" name="Footer Placeholder 2">
            <a:extLst>
              <a:ext uri="{FF2B5EF4-FFF2-40B4-BE49-F238E27FC236}">
                <a16:creationId xmlns:a16="http://schemas.microsoft.com/office/drawing/2014/main" id="{FD149D59-0A88-4A14-A740-4CCD9B5264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A3DEF9-802F-444E-92D2-397862EEAB0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981853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823C20-3881-4F15-94F7-9D7B9F9E357A}"/>
              </a:ext>
            </a:extLst>
          </p:cNvPr>
          <p:cNvSpPr>
            <a:spLocks noGrp="1"/>
          </p:cNvSpPr>
          <p:nvPr>
            <p:ph type="title"/>
          </p:nvPr>
        </p:nvSpPr>
        <p:spPr>
          <a:xfrm>
            <a:off x="839788" y="457200"/>
            <a:ext cx="4343400" cy="2971800"/>
          </a:xfrm>
        </p:spPr>
        <p:txBody>
          <a:bodyPr anchor="b">
            <a:noAutofit/>
          </a:bodyPr>
          <a:lstStyle>
            <a:lvl1pPr algn="l" defTabSz="914400" rtl="0" eaLnBrk="1" latinLnBrk="0" hangingPunct="1">
              <a:lnSpc>
                <a:spcPct val="100000"/>
              </a:lnSpc>
              <a:spcBef>
                <a:spcPct val="0"/>
              </a:spcBef>
              <a:buNone/>
              <a:defRPr lang="en-US" sz="5400" kern="1200" dirty="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a:lstStyle>
          <a:p>
            <a:r>
              <a:rPr lang="en-US" dirty="0"/>
              <a:t>Click to edit Master title style</a:t>
            </a:r>
          </a:p>
        </p:txBody>
      </p:sp>
      <p:sp>
        <p:nvSpPr>
          <p:cNvPr id="3" name="Content Placeholder 2">
            <a:extLst>
              <a:ext uri="{FF2B5EF4-FFF2-40B4-BE49-F238E27FC236}">
                <a16:creationId xmlns:a16="http://schemas.microsoft.com/office/drawing/2014/main" id="{B268F40F-6C2A-48EC-8F16-DA179A1DA375}"/>
              </a:ext>
            </a:extLst>
          </p:cNvPr>
          <p:cNvSpPr>
            <a:spLocks noGrp="1"/>
          </p:cNvSpPr>
          <p:nvPr>
            <p:ph idx="1"/>
          </p:nvPr>
        </p:nvSpPr>
        <p:spPr>
          <a:xfrm>
            <a:off x="5554638" y="457201"/>
            <a:ext cx="5800749" cy="540385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56736B7E-D33D-48C7-97AC-5C0D9874FE53}"/>
              </a:ext>
            </a:extLst>
          </p:cNvPr>
          <p:cNvSpPr>
            <a:spLocks noGrp="1"/>
          </p:cNvSpPr>
          <p:nvPr>
            <p:ph type="body" sz="half" idx="2"/>
          </p:nvPr>
        </p:nvSpPr>
        <p:spPr>
          <a:xfrm>
            <a:off x="839788" y="3657600"/>
            <a:ext cx="4343400" cy="2211387"/>
          </a:xfrm>
        </p:spPr>
        <p:txBody>
          <a:bodyPr>
            <a:normAutofit/>
          </a:bodyPr>
          <a:lstStyle>
            <a:lvl1pPr marL="0" indent="0">
              <a:buNone/>
              <a:defRPr lang="en-US" sz="2400" i="1"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Font typeface="Arial" panose="020B0604020202020204" pitchFamily="34" charset="0"/>
              <a:buNone/>
            </a:pPr>
            <a:r>
              <a:rPr lang="en-US" dirty="0"/>
              <a:t>Click to edit Master text styles</a:t>
            </a:r>
          </a:p>
        </p:txBody>
      </p:sp>
      <p:sp>
        <p:nvSpPr>
          <p:cNvPr id="5" name="Date Placeholder 4">
            <a:extLst>
              <a:ext uri="{FF2B5EF4-FFF2-40B4-BE49-F238E27FC236}">
                <a16:creationId xmlns:a16="http://schemas.microsoft.com/office/drawing/2014/main" id="{E9149BC5-FF58-463A-B4FA-F0F912F1234F}"/>
              </a:ext>
            </a:extLst>
          </p:cNvPr>
          <p:cNvSpPr>
            <a:spLocks noGrp="1"/>
          </p:cNvSpPr>
          <p:nvPr>
            <p:ph type="dt" sz="half" idx="10"/>
          </p:nvPr>
        </p:nvSpPr>
        <p:spPr/>
        <p:txBody>
          <a:bodyPr/>
          <a:lstStyle/>
          <a:p>
            <a:fld id="{FD2766A6-3C10-4AB8-86A1-BB1F0CDA7EFE}" type="datetimeFigureOut">
              <a:rPr lang="en-US" smtClean="0"/>
              <a:t>9/15/2022</a:t>
            </a:fld>
            <a:endParaRPr lang="en-US"/>
          </a:p>
        </p:txBody>
      </p:sp>
      <p:sp>
        <p:nvSpPr>
          <p:cNvPr id="6" name="Footer Placeholder 5">
            <a:extLst>
              <a:ext uri="{FF2B5EF4-FFF2-40B4-BE49-F238E27FC236}">
                <a16:creationId xmlns:a16="http://schemas.microsoft.com/office/drawing/2014/main" id="{947072D7-4A2A-407F-A084-6AE8DD0016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D4C41C-C368-475C-BDC1-DC5B29C78005}"/>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615690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F67B0-865B-44ED-9DFE-36C73B0C8B43}"/>
              </a:ext>
            </a:extLst>
          </p:cNvPr>
          <p:cNvSpPr>
            <a:spLocks noGrp="1"/>
          </p:cNvSpPr>
          <p:nvPr>
            <p:ph type="title"/>
          </p:nvPr>
        </p:nvSpPr>
        <p:spPr>
          <a:xfrm>
            <a:off x="839788" y="457200"/>
            <a:ext cx="4343400" cy="2971800"/>
          </a:xfrm>
        </p:spPr>
        <p:txBody>
          <a:bodyPr anchor="b">
            <a:noAutofit/>
          </a:bodyPr>
          <a:lstStyle>
            <a:lvl1pPr algn="l" defTabSz="914400" rtl="0" eaLnBrk="1" latinLnBrk="0" hangingPunct="1">
              <a:lnSpc>
                <a:spcPct val="100000"/>
              </a:lnSpc>
              <a:spcBef>
                <a:spcPct val="0"/>
              </a:spcBef>
              <a:buNone/>
              <a:defRPr lang="en-US" sz="5400" kern="1200" dirty="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a:lstStyle>
          <a:p>
            <a:r>
              <a:rPr lang="en-US" dirty="0"/>
              <a:t>Click to edit Master title style</a:t>
            </a:r>
          </a:p>
        </p:txBody>
      </p:sp>
      <p:sp>
        <p:nvSpPr>
          <p:cNvPr id="3" name="Picture Placeholder 2">
            <a:extLst>
              <a:ext uri="{FF2B5EF4-FFF2-40B4-BE49-F238E27FC236}">
                <a16:creationId xmlns:a16="http://schemas.microsoft.com/office/drawing/2014/main" id="{B73C5CF7-138A-437C-9E0A-FF4179970319}"/>
              </a:ext>
            </a:extLst>
          </p:cNvPr>
          <p:cNvSpPr>
            <a:spLocks noGrp="1"/>
          </p:cNvSpPr>
          <p:nvPr>
            <p:ph type="pic" idx="1"/>
          </p:nvPr>
        </p:nvSpPr>
        <p:spPr>
          <a:xfrm>
            <a:off x="5561462" y="457201"/>
            <a:ext cx="5793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5117822-7770-4117-96A2-8D2FF0A01044}"/>
              </a:ext>
            </a:extLst>
          </p:cNvPr>
          <p:cNvSpPr>
            <a:spLocks noGrp="1"/>
          </p:cNvSpPr>
          <p:nvPr>
            <p:ph type="body" sz="half" idx="2"/>
          </p:nvPr>
        </p:nvSpPr>
        <p:spPr>
          <a:xfrm>
            <a:off x="839788" y="3664424"/>
            <a:ext cx="4343400" cy="2204564"/>
          </a:xfrm>
        </p:spPr>
        <p:txBody>
          <a:bodyPr>
            <a:normAutofit/>
          </a:bodyPr>
          <a:lstStyle>
            <a:lvl1pPr marL="0" indent="0">
              <a:buNone/>
              <a:defRPr lang="en-US" sz="2400" i="1"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10000"/>
              </a:lnSpc>
              <a:spcBef>
                <a:spcPts val="1000"/>
              </a:spcBef>
              <a:buFont typeface="Arial" panose="020B0604020202020204" pitchFamily="34" charset="0"/>
              <a:buNone/>
            </a:pPr>
            <a:r>
              <a:rPr lang="en-US" dirty="0"/>
              <a:t>Click to edit Master text styles</a:t>
            </a:r>
          </a:p>
        </p:txBody>
      </p:sp>
      <p:sp>
        <p:nvSpPr>
          <p:cNvPr id="5" name="Date Placeholder 4">
            <a:extLst>
              <a:ext uri="{FF2B5EF4-FFF2-40B4-BE49-F238E27FC236}">
                <a16:creationId xmlns:a16="http://schemas.microsoft.com/office/drawing/2014/main" id="{11295030-39C7-4814-A766-1A3E094EBA15}"/>
              </a:ext>
            </a:extLst>
          </p:cNvPr>
          <p:cNvSpPr>
            <a:spLocks noGrp="1"/>
          </p:cNvSpPr>
          <p:nvPr>
            <p:ph type="dt" sz="half" idx="10"/>
          </p:nvPr>
        </p:nvSpPr>
        <p:spPr/>
        <p:txBody>
          <a:bodyPr/>
          <a:lstStyle/>
          <a:p>
            <a:fld id="{FD2766A6-3C10-4AB8-86A1-BB1F0CDA7EFE}" type="datetimeFigureOut">
              <a:rPr lang="en-US" smtClean="0"/>
              <a:t>9/15/2022</a:t>
            </a:fld>
            <a:endParaRPr lang="en-US"/>
          </a:p>
        </p:txBody>
      </p:sp>
      <p:sp>
        <p:nvSpPr>
          <p:cNvPr id="6" name="Footer Placeholder 5">
            <a:extLst>
              <a:ext uri="{FF2B5EF4-FFF2-40B4-BE49-F238E27FC236}">
                <a16:creationId xmlns:a16="http://schemas.microsoft.com/office/drawing/2014/main" id="{B91F02CD-DC87-47B6-96C4-F6470B1D8F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CFF531-02C2-4C1D-A692-7040378066C7}"/>
              </a:ext>
            </a:extLst>
          </p:cNvPr>
          <p:cNvSpPr>
            <a:spLocks noGrp="1"/>
          </p:cNvSpPr>
          <p:nvPr>
            <p:ph type="sldNum" sz="quarter" idx="12"/>
          </p:nvPr>
        </p:nvSpPr>
        <p:spPr/>
        <p:txBody>
          <a:bodyPr/>
          <a:lstStyle/>
          <a:p>
            <a:fld id="{D3060201-1C40-4B39-813D-5CD9493BAEED}" type="slidenum">
              <a:rPr lang="en-US" smtClean="0"/>
              <a:t>‹#›</a:t>
            </a:fld>
            <a:endParaRPr lang="en-US"/>
          </a:p>
        </p:txBody>
      </p:sp>
    </p:spTree>
    <p:extLst>
      <p:ext uri="{BB962C8B-B14F-4D97-AF65-F5344CB8AC3E}">
        <p14:creationId xmlns:p14="http://schemas.microsoft.com/office/powerpoint/2010/main" val="33889079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image" Target="../media/image2.png"/><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6.xml"/><Relationship Id="rId13" Type="http://schemas.openxmlformats.org/officeDocument/2006/relationships/slideLayout" Target="../slideLayouts/slideLayout41.xml"/><Relationship Id="rId18" Type="http://schemas.openxmlformats.org/officeDocument/2006/relationships/theme" Target="../theme/theme3.xml"/><Relationship Id="rId3" Type="http://schemas.openxmlformats.org/officeDocument/2006/relationships/slideLayout" Target="../slideLayouts/slideLayout31.xml"/><Relationship Id="rId7" Type="http://schemas.openxmlformats.org/officeDocument/2006/relationships/slideLayout" Target="../slideLayouts/slideLayout35.xml"/><Relationship Id="rId12" Type="http://schemas.openxmlformats.org/officeDocument/2006/relationships/slideLayout" Target="../slideLayouts/slideLayout40.xml"/><Relationship Id="rId17" Type="http://schemas.openxmlformats.org/officeDocument/2006/relationships/slideLayout" Target="../slideLayouts/slideLayout45.xml"/><Relationship Id="rId2" Type="http://schemas.openxmlformats.org/officeDocument/2006/relationships/slideLayout" Target="../slideLayouts/slideLayout30.xml"/><Relationship Id="rId16" Type="http://schemas.openxmlformats.org/officeDocument/2006/relationships/slideLayout" Target="../slideLayouts/slideLayout44.xml"/><Relationship Id="rId1" Type="http://schemas.openxmlformats.org/officeDocument/2006/relationships/slideLayout" Target="../slideLayouts/slideLayout29.xml"/><Relationship Id="rId6" Type="http://schemas.openxmlformats.org/officeDocument/2006/relationships/slideLayout" Target="../slideLayouts/slideLayout34.xml"/><Relationship Id="rId11" Type="http://schemas.openxmlformats.org/officeDocument/2006/relationships/slideLayout" Target="../slideLayouts/slideLayout39.xml"/><Relationship Id="rId5" Type="http://schemas.openxmlformats.org/officeDocument/2006/relationships/slideLayout" Target="../slideLayouts/slideLayout33.xml"/><Relationship Id="rId15" Type="http://schemas.openxmlformats.org/officeDocument/2006/relationships/slideLayout" Target="../slideLayouts/slideLayout43.xml"/><Relationship Id="rId10" Type="http://schemas.openxmlformats.org/officeDocument/2006/relationships/slideLayout" Target="../slideLayouts/slideLayout38.xml"/><Relationship Id="rId4" Type="http://schemas.openxmlformats.org/officeDocument/2006/relationships/slideLayout" Target="../slideLayouts/slideLayout32.xml"/><Relationship Id="rId9" Type="http://schemas.openxmlformats.org/officeDocument/2006/relationships/slideLayout" Target="../slideLayouts/slideLayout37.xml"/><Relationship Id="rId14"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6818BD-D734-48A1-8CC0-609D11E5560E}"/>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AF9D215A-D2A1-4903-A905-F8B06EF41B4F}"/>
              </a:ext>
            </a:extLst>
          </p:cNvPr>
          <p:cNvSpPr>
            <a:spLocks noGrp="1"/>
          </p:cNvSpPr>
          <p:nvPr>
            <p:ph type="body" idx="1"/>
          </p:nvPr>
        </p:nvSpPr>
        <p:spPr>
          <a:xfrm>
            <a:off x="838200" y="1940875"/>
            <a:ext cx="10515600" cy="4236087"/>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942B88A-7A1D-4AA1-8536-28DC13DBA5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D2766A6-3C10-4AB8-86A1-BB1F0CDA7EFE}" type="datetimeFigureOut">
              <a:rPr lang="en-US" smtClean="0"/>
              <a:pPr/>
              <a:t>9/15/2022</a:t>
            </a:fld>
            <a:endParaRPr lang="en-US" dirty="0"/>
          </a:p>
        </p:txBody>
      </p:sp>
      <p:sp>
        <p:nvSpPr>
          <p:cNvPr id="5" name="Footer Placeholder 4">
            <a:extLst>
              <a:ext uri="{FF2B5EF4-FFF2-40B4-BE49-F238E27FC236}">
                <a16:creationId xmlns:a16="http://schemas.microsoft.com/office/drawing/2014/main" id="{B37FE925-0C4B-4BAE-9799-3A9D46D920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7ADAD54-E5C5-4D48-8592-BB22F0A851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3060201-1C40-4B39-813D-5CD9493BAEED}" type="slidenum">
              <a:rPr lang="en-US" smtClean="0"/>
              <a:pPr/>
              <a:t>‹#›</a:t>
            </a:fld>
            <a:endParaRPr lang="en-US"/>
          </a:p>
        </p:txBody>
      </p:sp>
    </p:spTree>
    <p:extLst>
      <p:ext uri="{BB962C8B-B14F-4D97-AF65-F5344CB8AC3E}">
        <p14:creationId xmlns:p14="http://schemas.microsoft.com/office/powerpoint/2010/main" val="1098301606"/>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23" r:id="rId6"/>
    <p:sldLayoutId id="2147483728" r:id="rId7"/>
    <p:sldLayoutId id="2147483724" r:id="rId8"/>
    <p:sldLayoutId id="2147483725" r:id="rId9"/>
    <p:sldLayoutId id="2147483726" r:id="rId10"/>
    <p:sldLayoutId id="2147483727" r:id="rId11"/>
  </p:sldLayoutIdLst>
  <p:txStyles>
    <p:titleStyle>
      <a:lvl1pPr algn="l" defTabSz="914400" rtl="0" eaLnBrk="1" latinLnBrk="0" hangingPunct="1">
        <a:lnSpc>
          <a:spcPct val="100000"/>
        </a:lnSpc>
        <a:spcBef>
          <a:spcPct val="0"/>
        </a:spcBef>
        <a:buNone/>
        <a:defRPr lang="en-US" sz="5400" kern="1200" smtClean="0">
          <a:gradFill>
            <a:gsLst>
              <a:gs pos="100000">
                <a:schemeClr val="tx2"/>
              </a:gs>
              <a:gs pos="0">
                <a:schemeClr val="accent1"/>
              </a:gs>
            </a:gsLst>
            <a:lin ang="0" scaled="1"/>
          </a:gradFill>
          <a:latin typeface="Aharoni" panose="02010803020104030203" pitchFamily="2" charset="-79"/>
          <a:ea typeface="+mn-ea"/>
          <a:cs typeface="Angsana New" panose="02020603050405020304" pitchFamily="18" charset="-34"/>
        </a:defRPr>
      </a:lvl1pPr>
    </p:titleStyle>
    <p:bodyStyle>
      <a:lvl1pPr marL="228600" indent="-228600" algn="l" defTabSz="914400" rtl="0" eaLnBrk="1" latinLnBrk="0" hangingPunct="1">
        <a:lnSpc>
          <a:spcPct val="110000"/>
        </a:lnSpc>
        <a:spcBef>
          <a:spcPts val="1000"/>
        </a:spcBef>
        <a:buClr>
          <a:schemeClr val="tx2"/>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tx2"/>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tx2"/>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tx2"/>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tx2"/>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D2766A6-3C10-4AB8-86A1-BB1F0CDA7EFE}" type="datetimeFigureOut">
              <a:rPr lang="en-US" smtClean="0"/>
              <a:pPr/>
              <a:t>9/15/2022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D3060201-1C40-4B39-813D-5CD9493BAEED}" type="slidenum">
              <a:rPr lang="en-US" smtClean="0"/>
              <a:pPr/>
              <a:t>‹#›</a:t>
            </a:fld>
            <a:endParaRPr lang="en-US"/>
          </a:p>
        </p:txBody>
      </p:sp>
    </p:spTree>
    <p:extLst>
      <p:ext uri="{BB962C8B-B14F-4D97-AF65-F5344CB8AC3E}">
        <p14:creationId xmlns:p14="http://schemas.microsoft.com/office/powerpoint/2010/main" val="515323645"/>
      </p:ext>
    </p:extLst>
  </p:cSld>
  <p:clrMap bg1="dk1" tx1="lt1" bg2="dk2" tx2="lt2" accent1="accent1" accent2="accent2" accent3="accent3" accent4="accent4" accent5="accent5" accent6="accent6" hlink="hlink" folHlink="folHlink"/>
  <p:sldLayoutIdLst>
    <p:sldLayoutId id="2147483736" r:id="rId1"/>
    <p:sldLayoutId id="2147483737" r:id="rId2"/>
    <p:sldLayoutId id="2147483738" r:id="rId3"/>
    <p:sldLayoutId id="2147483739" r:id="rId4"/>
    <p:sldLayoutId id="2147483740" r:id="rId5"/>
    <p:sldLayoutId id="2147483741" r:id="rId6"/>
    <p:sldLayoutId id="2147483742" r:id="rId7"/>
    <p:sldLayoutId id="2147483743" r:id="rId8"/>
    <p:sldLayoutId id="2147483744" r:id="rId9"/>
    <p:sldLayoutId id="2147483745" r:id="rId10"/>
    <p:sldLayoutId id="2147483746" r:id="rId11"/>
    <p:sldLayoutId id="2147483747" r:id="rId12"/>
    <p:sldLayoutId id="2147483748" r:id="rId13"/>
    <p:sldLayoutId id="2147483749" r:id="rId14"/>
    <p:sldLayoutId id="2147483750" r:id="rId15"/>
    <p:sldLayoutId id="2147483751" r:id="rId16"/>
    <p:sldLayoutId id="2147483752"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FD2766A6-3C10-4AB8-86A1-BB1F0CDA7EFE}" type="datetimeFigureOut">
              <a:rPr lang="en-US" smtClean="0"/>
              <a:pPr/>
              <a:t>9/15/2022</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3060201-1C40-4B39-813D-5CD9493BAEED}" type="slidenum">
              <a:rPr lang="en-US" smtClean="0"/>
              <a:pPr/>
              <a:t>‹#›</a:t>
            </a:fld>
            <a:endParaRPr lang="en-US"/>
          </a:p>
        </p:txBody>
      </p:sp>
    </p:spTree>
    <p:extLst>
      <p:ext uri="{BB962C8B-B14F-4D97-AF65-F5344CB8AC3E}">
        <p14:creationId xmlns:p14="http://schemas.microsoft.com/office/powerpoint/2010/main" val="1433994507"/>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Lst>
  <mc:AlternateContent xmlns:mc="http://schemas.openxmlformats.org/markup-compatibility/2006" xmlns:p14="http://schemas.microsoft.com/office/powerpoint/2010/main">
    <mc:Choice Requires="p14">
      <p:transition spd="slow" p14:dur="20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8" Type="http://schemas.openxmlformats.org/officeDocument/2006/relationships/hyperlink" Target="https://www.casmi-springworld.org/" TargetMode="External"/><Relationship Id="rId3" Type="http://schemas.openxmlformats.org/officeDocument/2006/relationships/hyperlink" Target="https://comtrade.un.org/" TargetMode="External"/><Relationship Id="rId7" Type="http://schemas.openxmlformats.org/officeDocument/2006/relationships/hyperlink" Target="https://www.ibisworld.com/" TargetMode="External"/><Relationship Id="rId2" Type="http://schemas.openxmlformats.org/officeDocument/2006/relationships/hyperlink" Target="https://www.trademap.org/Index.aspx" TargetMode="External"/><Relationship Id="rId1" Type="http://schemas.openxmlformats.org/officeDocument/2006/relationships/slideLayout" Target="../slideLayouts/slideLayout13.xml"/><Relationship Id="rId6" Type="http://schemas.openxmlformats.org/officeDocument/2006/relationships/hyperlink" Target="https://smihq.org/page/AboutUs" TargetMode="External"/><Relationship Id="rId11" Type="http://schemas.openxmlformats.org/officeDocument/2006/relationships/hyperlink" Target="https://www.metalbulletin.com/Article/5086927/US-pig-iron-import-market-surges-on-%20%20%20%20%20%20%20%20Ukraine-Russia-conflict.html" TargetMode="External"/><Relationship Id="rId5" Type="http://schemas.openxmlformats.org/officeDocument/2006/relationships/hyperlink" Target="https://www.globenewswire.com/news-release/2020/05/22/2037777/0/en/Steel-Wire-market-worldwide-is-projected-to-grow-by-US-%206-6-Billion.html" TargetMode="External"/><Relationship Id="rId10" Type="http://schemas.openxmlformats.org/officeDocument/2006/relationships/hyperlink" Target="https://worldsteel.org/" TargetMode="External"/><Relationship Id="rId4" Type="http://schemas.openxmlformats.org/officeDocument/2006/relationships/hyperlink" Target="https://www.bls.gov/" TargetMode="External"/><Relationship Id="rId9" Type="http://schemas.openxmlformats.org/officeDocument/2006/relationships/hyperlink" Target="https://data.oecd.org/"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themeOverride" Target="../theme/themeOverride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themeOverride" Target="../theme/themeOverrid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35.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35.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7.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35.xml"/><Relationship Id="rId5" Type="http://schemas.openxmlformats.org/officeDocument/2006/relationships/chart" Target="../charts/chart5.xml"/><Relationship Id="rId4" Type="http://schemas.openxmlformats.org/officeDocument/2006/relationships/chart" Target="../charts/chart4.xml"/></Relationships>
</file>

<file path=ppt/slides/_rels/slide2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35.xml"/></Relationships>
</file>

<file path=ppt/slides/_rels/slide29.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chart" Target="../charts/chart8.xml"/><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35.xml"/><Relationship Id="rId4" Type="http://schemas.openxmlformats.org/officeDocument/2006/relationships/chart" Target="../charts/char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8C37C960-91F5-4F61-B2CD-8A0379207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F559E8B3-EB33-296D-C530-A03C50D5843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0" y="0"/>
            <a:ext cx="12188952" cy="6858000"/>
          </a:xfrm>
          <a:prstGeom prst="rect">
            <a:avLst/>
          </a:prstGeom>
        </p:spPr>
      </p:pic>
      <p:sp>
        <p:nvSpPr>
          <p:cNvPr id="2" name="Title 1">
            <a:extLst>
              <a:ext uri="{FF2B5EF4-FFF2-40B4-BE49-F238E27FC236}">
                <a16:creationId xmlns:a16="http://schemas.microsoft.com/office/drawing/2014/main" id="{E1BA1597-6BFF-27E2-559D-202B150B9380}"/>
              </a:ext>
            </a:extLst>
          </p:cNvPr>
          <p:cNvSpPr>
            <a:spLocks noGrp="1"/>
          </p:cNvSpPr>
          <p:nvPr>
            <p:ph type="ctrTitle"/>
          </p:nvPr>
        </p:nvSpPr>
        <p:spPr>
          <a:xfrm>
            <a:off x="431782" y="0"/>
            <a:ext cx="11151215" cy="1908482"/>
          </a:xfrm>
        </p:spPr>
        <p:txBody>
          <a:bodyPr anchor="b">
            <a:normAutofit/>
          </a:bodyPr>
          <a:lstStyle/>
          <a:p>
            <a:pPr algn="ctr">
              <a:lnSpc>
                <a:spcPct val="90000"/>
              </a:lnSpc>
            </a:pPr>
            <a:r>
              <a:rPr lang="en-IN" sz="5100" dirty="0"/>
              <a:t>CONSULTING &amp; ADVISORY  PRACTICE ASSIGNMENT</a:t>
            </a:r>
          </a:p>
        </p:txBody>
      </p:sp>
      <p:sp>
        <p:nvSpPr>
          <p:cNvPr id="3" name="Subtitle 2">
            <a:extLst>
              <a:ext uri="{FF2B5EF4-FFF2-40B4-BE49-F238E27FC236}">
                <a16:creationId xmlns:a16="http://schemas.microsoft.com/office/drawing/2014/main" id="{E1C1316F-AC33-9E35-7C92-02C57662DB07}"/>
              </a:ext>
            </a:extLst>
          </p:cNvPr>
          <p:cNvSpPr>
            <a:spLocks noGrp="1"/>
          </p:cNvSpPr>
          <p:nvPr>
            <p:ph type="subTitle" idx="1"/>
          </p:nvPr>
        </p:nvSpPr>
        <p:spPr>
          <a:xfrm>
            <a:off x="7867675" y="3595139"/>
            <a:ext cx="4321277" cy="3351673"/>
          </a:xfrm>
        </p:spPr>
        <p:txBody>
          <a:bodyPr>
            <a:normAutofit lnSpcReduction="10000"/>
          </a:bodyPr>
          <a:lstStyle/>
          <a:p>
            <a:pPr algn="r">
              <a:lnSpc>
                <a:spcPct val="100000"/>
              </a:lnSpc>
            </a:pPr>
            <a:r>
              <a:rPr lang="en-IN" sz="2000" dirty="0">
                <a:solidFill>
                  <a:schemeClr val="bg1"/>
                </a:solidFill>
              </a:rPr>
              <a:t>	SUBMITTED BY: GROUP 1</a:t>
            </a:r>
          </a:p>
          <a:p>
            <a:pPr algn="r">
              <a:lnSpc>
                <a:spcPct val="100000"/>
              </a:lnSpc>
            </a:pPr>
            <a:endParaRPr lang="en-IN" sz="2000" dirty="0">
              <a:solidFill>
                <a:schemeClr val="bg1"/>
              </a:solidFill>
            </a:endParaRPr>
          </a:p>
          <a:p>
            <a:pPr algn="r">
              <a:lnSpc>
                <a:spcPct val="100000"/>
              </a:lnSpc>
            </a:pPr>
            <a:r>
              <a:rPr lang="en-IN" sz="2000" dirty="0">
                <a:solidFill>
                  <a:schemeClr val="bg1"/>
                </a:solidFill>
              </a:rPr>
              <a:t>GROUP MEMBERS:</a:t>
            </a:r>
          </a:p>
          <a:p>
            <a:pPr algn="r">
              <a:lnSpc>
                <a:spcPct val="100000"/>
              </a:lnSpc>
            </a:pPr>
            <a:r>
              <a:rPr lang="en-IN" sz="2000" dirty="0">
                <a:solidFill>
                  <a:schemeClr val="bg1"/>
                </a:solidFill>
              </a:rPr>
              <a:t>SAVYASACHI JOSHI</a:t>
            </a:r>
          </a:p>
          <a:p>
            <a:pPr algn="r">
              <a:lnSpc>
                <a:spcPct val="100000"/>
              </a:lnSpc>
            </a:pPr>
            <a:r>
              <a:rPr lang="en-IN" sz="2000" dirty="0">
                <a:solidFill>
                  <a:schemeClr val="bg1"/>
                </a:solidFill>
              </a:rPr>
              <a:t>PIYUSH DEVNANI</a:t>
            </a:r>
          </a:p>
          <a:p>
            <a:pPr algn="r">
              <a:lnSpc>
                <a:spcPct val="100000"/>
              </a:lnSpc>
            </a:pPr>
            <a:r>
              <a:rPr lang="en-IN" sz="2000" dirty="0">
                <a:solidFill>
                  <a:schemeClr val="bg1"/>
                </a:solidFill>
              </a:rPr>
              <a:t>TUSHAR GUPTA</a:t>
            </a:r>
          </a:p>
          <a:p>
            <a:pPr algn="r">
              <a:lnSpc>
                <a:spcPct val="100000"/>
              </a:lnSpc>
            </a:pPr>
            <a:r>
              <a:rPr lang="en-IN" sz="2000" dirty="0">
                <a:solidFill>
                  <a:schemeClr val="bg1"/>
                </a:solidFill>
              </a:rPr>
              <a:t>DAKSH KAPOOR</a:t>
            </a:r>
          </a:p>
          <a:p>
            <a:pPr algn="r">
              <a:lnSpc>
                <a:spcPct val="100000"/>
              </a:lnSpc>
            </a:pPr>
            <a:r>
              <a:rPr lang="en-IN" sz="2000" dirty="0">
                <a:solidFill>
                  <a:schemeClr val="bg1"/>
                </a:solidFill>
              </a:rPr>
              <a:t>YASH VARDHAN AGARWAL</a:t>
            </a:r>
          </a:p>
          <a:p>
            <a:pPr algn="r">
              <a:lnSpc>
                <a:spcPct val="100000"/>
              </a:lnSpc>
            </a:pPr>
            <a:endParaRPr lang="en-IN" sz="800" dirty="0"/>
          </a:p>
        </p:txBody>
      </p:sp>
    </p:spTree>
    <p:extLst>
      <p:ext uri="{BB962C8B-B14F-4D97-AF65-F5344CB8AC3E}">
        <p14:creationId xmlns:p14="http://schemas.microsoft.com/office/powerpoint/2010/main" val="2787252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6C48B-0A07-B962-132E-DEC295280F07}"/>
              </a:ext>
            </a:extLst>
          </p:cNvPr>
          <p:cNvSpPr>
            <a:spLocks noGrp="1"/>
          </p:cNvSpPr>
          <p:nvPr>
            <p:ph type="title"/>
          </p:nvPr>
        </p:nvSpPr>
        <p:spPr>
          <a:xfrm>
            <a:off x="2915699" y="0"/>
            <a:ext cx="6357424" cy="1478570"/>
          </a:xfrm>
        </p:spPr>
        <p:txBody>
          <a:bodyPr>
            <a:normAutofit/>
          </a:bodyPr>
          <a:lstStyle/>
          <a:p>
            <a:pPr algn="ctr"/>
            <a:r>
              <a:rPr lang="en-IN" sz="4400" b="1" u="sng" dirty="0">
                <a:latin typeface="Times New Roman" panose="02020603050405020304" pitchFamily="18" charset="0"/>
                <a:cs typeface="Times New Roman" panose="02020603050405020304" pitchFamily="18" charset="0"/>
              </a:rPr>
              <a:t>RECOMMENDATIONS</a:t>
            </a:r>
          </a:p>
        </p:txBody>
      </p:sp>
      <p:sp>
        <p:nvSpPr>
          <p:cNvPr id="3" name="Content Placeholder 2">
            <a:extLst>
              <a:ext uri="{FF2B5EF4-FFF2-40B4-BE49-F238E27FC236}">
                <a16:creationId xmlns:a16="http://schemas.microsoft.com/office/drawing/2014/main" id="{D8C53D66-789E-05D0-D869-C6840BD816F8}"/>
              </a:ext>
            </a:extLst>
          </p:cNvPr>
          <p:cNvSpPr>
            <a:spLocks noGrp="1"/>
          </p:cNvSpPr>
          <p:nvPr>
            <p:ph idx="1"/>
          </p:nvPr>
        </p:nvSpPr>
        <p:spPr>
          <a:xfrm>
            <a:off x="1141412" y="1371600"/>
            <a:ext cx="9905999" cy="5088194"/>
          </a:xfrm>
        </p:spPr>
        <p:txBody>
          <a:bodyPr>
            <a:normAutofit/>
          </a:bodyPr>
          <a:lstStyle/>
          <a:p>
            <a:pPr marL="0" indent="0" algn="just">
              <a:lnSpc>
                <a:spcPct val="107000"/>
              </a:lnSpc>
              <a:spcAft>
                <a:spcPts val="800"/>
              </a:spcAft>
              <a:buNone/>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To deal with steel wire supply problem we suggest Dorman Products to go for a Mergers and Acquisitions project (M&amp;A)</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For this purpose, firstly we need to decide on the target firm, (the steps for which have been explained in the action stage).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After selecting the target firm and confirming which of them is ready to go for M&amp;A.</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romanLcParenR"/>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Contact them via your legal department.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romanLcParenR"/>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Go for a due diligence of their background check.</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romanLcParenR"/>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Study their culture, operations, finances, history etc. to check for compatibility with your company.</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romanLcParenR"/>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Make a legal contract and agreement for M&amp;A.</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romanLcParenR"/>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Finally execute M&amp;A.</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2800"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2978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DF3E2-FD84-F135-1AD3-DF3BFB3B45AF}"/>
              </a:ext>
            </a:extLst>
          </p:cNvPr>
          <p:cNvSpPr>
            <a:spLocks noGrp="1"/>
          </p:cNvSpPr>
          <p:nvPr>
            <p:ph type="title"/>
          </p:nvPr>
        </p:nvSpPr>
        <p:spPr>
          <a:xfrm>
            <a:off x="4495365" y="-359228"/>
            <a:ext cx="3201269" cy="1478570"/>
          </a:xfrm>
        </p:spPr>
        <p:txBody>
          <a:bodyPr>
            <a:normAutofit/>
          </a:bodyPr>
          <a:lstStyle/>
          <a:p>
            <a:pPr algn="ctr"/>
            <a:r>
              <a:rPr lang="en-IN" b="1" u="sng" dirty="0">
                <a:latin typeface="Times New Roman" panose="02020603050405020304" pitchFamily="18" charset="0"/>
                <a:cs typeface="Times New Roman" panose="02020603050405020304" pitchFamily="18" charset="0"/>
              </a:rPr>
              <a:t>ACTIONS</a:t>
            </a:r>
          </a:p>
        </p:txBody>
      </p:sp>
      <p:sp>
        <p:nvSpPr>
          <p:cNvPr id="10" name="TextBox 9">
            <a:extLst>
              <a:ext uri="{FF2B5EF4-FFF2-40B4-BE49-F238E27FC236}">
                <a16:creationId xmlns:a16="http://schemas.microsoft.com/office/drawing/2014/main" id="{9AF6D6C3-F313-FDA0-82ED-E68E15D9D505}"/>
              </a:ext>
            </a:extLst>
          </p:cNvPr>
          <p:cNvSpPr txBox="1"/>
          <p:nvPr/>
        </p:nvSpPr>
        <p:spPr>
          <a:xfrm>
            <a:off x="1449160" y="1380599"/>
            <a:ext cx="9806668" cy="3340658"/>
          </a:xfrm>
          <a:prstGeom prst="rect">
            <a:avLst/>
          </a:prstGeom>
          <a:noFill/>
        </p:spPr>
        <p:txBody>
          <a:bodyPr wrap="square">
            <a:spAutoFit/>
          </a:bodyPr>
          <a:lstStyle/>
          <a:p>
            <a:pPr algn="just">
              <a:lnSpc>
                <a:spcPct val="107000"/>
              </a:lnSpc>
              <a:spcAft>
                <a:spcPts val="800"/>
              </a:spcAft>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The following steps explain how to go for the brown field or M&amp;A project.</a:t>
            </a:r>
          </a:p>
          <a:p>
            <a:pPr algn="just">
              <a:lnSpc>
                <a:spcPct val="107000"/>
              </a:lnSpc>
              <a:spcAft>
                <a:spcPts val="800"/>
              </a:spcAft>
            </a:pP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arenR"/>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Make an Exhaustive list of all the target firms for the M&amp;A project.</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arenR"/>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Make the profile of target firms by collecting information on selected important parameters.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arenR"/>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Evaluate the target firms by rating them on selected parameters.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arenR"/>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Come out with a final rating score of the target firms.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arenR"/>
            </a:pPr>
            <a:r>
              <a:rPr lang="en-US" sz="2400" dirty="0">
                <a:effectLst/>
                <a:latin typeface="Times New Roman" panose="02020603050405020304" pitchFamily="18" charset="0"/>
                <a:ea typeface="Calibri" panose="020F0502020204030204" pitchFamily="34" charset="0"/>
                <a:cs typeface="Times New Roman" panose="02020603050405020304" pitchFamily="18" charset="0"/>
              </a:rPr>
              <a:t>Choose from the top-rated firm to go for M&amp;A.</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749344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8753C56-5D84-BFF6-B273-FC8DFF4D2043}"/>
              </a:ext>
            </a:extLst>
          </p:cNvPr>
          <p:cNvSpPr>
            <a:spLocks noGrp="1"/>
          </p:cNvSpPr>
          <p:nvPr>
            <p:ph type="title"/>
          </p:nvPr>
        </p:nvSpPr>
        <p:spPr>
          <a:xfrm>
            <a:off x="3548306" y="-478534"/>
            <a:ext cx="4942551" cy="1478570"/>
          </a:xfrm>
        </p:spPr>
        <p:txBody>
          <a:bodyPr>
            <a:normAutofit/>
          </a:bodyPr>
          <a:lstStyle/>
          <a:p>
            <a:pPr algn="ctr"/>
            <a:r>
              <a:rPr lang="en-IN" b="1" u="sng" dirty="0">
                <a:latin typeface="Times New Roman" panose="02020603050405020304" pitchFamily="18" charset="0"/>
                <a:cs typeface="Times New Roman" panose="02020603050405020304" pitchFamily="18" charset="0"/>
              </a:rPr>
              <a:t>ACTIONS cont..</a:t>
            </a:r>
          </a:p>
        </p:txBody>
      </p:sp>
      <p:pic>
        <p:nvPicPr>
          <p:cNvPr id="7" name="Picture 6">
            <a:extLst>
              <a:ext uri="{FF2B5EF4-FFF2-40B4-BE49-F238E27FC236}">
                <a16:creationId xmlns:a16="http://schemas.microsoft.com/office/drawing/2014/main" id="{442F2C71-0099-D060-2C45-282059356981}"/>
              </a:ext>
            </a:extLst>
          </p:cNvPr>
          <p:cNvPicPr>
            <a:picLocks noChangeAspect="1"/>
          </p:cNvPicPr>
          <p:nvPr/>
        </p:nvPicPr>
        <p:blipFill rotWithShape="1">
          <a:blip r:embed="rId2"/>
          <a:srcRect l="11990" r="9173" b="3438"/>
          <a:stretch/>
        </p:blipFill>
        <p:spPr>
          <a:xfrm>
            <a:off x="1837080" y="1136188"/>
            <a:ext cx="8517840" cy="5504098"/>
          </a:xfrm>
          <a:prstGeom prst="rect">
            <a:avLst/>
          </a:prstGeom>
        </p:spPr>
      </p:pic>
      <p:sp>
        <p:nvSpPr>
          <p:cNvPr id="8" name="TextBox 7">
            <a:extLst>
              <a:ext uri="{FF2B5EF4-FFF2-40B4-BE49-F238E27FC236}">
                <a16:creationId xmlns:a16="http://schemas.microsoft.com/office/drawing/2014/main" id="{5AAE171B-7A9B-18FB-8972-E9FFDE1200CF}"/>
              </a:ext>
            </a:extLst>
          </p:cNvPr>
          <p:cNvSpPr txBox="1"/>
          <p:nvPr/>
        </p:nvSpPr>
        <p:spPr>
          <a:xfrm>
            <a:off x="1273629" y="489857"/>
            <a:ext cx="9797142" cy="707886"/>
          </a:xfrm>
          <a:prstGeom prst="rect">
            <a:avLst/>
          </a:prstGeom>
          <a:noFill/>
        </p:spPr>
        <p:txBody>
          <a:bodyPr wrap="square" rtlCol="0">
            <a:spAutoFit/>
          </a:bodyPr>
          <a:lstStyle/>
          <a:p>
            <a:r>
              <a:rPr lang="en-US" sz="2000" dirty="0"/>
              <a:t>The following RACI matrix shows, who is responsible, accountable for a task as well who needs to be consulted and informed</a:t>
            </a:r>
            <a:endParaRPr lang="en-IN" sz="2000" dirty="0"/>
          </a:p>
        </p:txBody>
      </p:sp>
    </p:spTree>
    <p:extLst>
      <p:ext uri="{BB962C8B-B14F-4D97-AF65-F5344CB8AC3E}">
        <p14:creationId xmlns:p14="http://schemas.microsoft.com/office/powerpoint/2010/main" val="41630660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FE460-FA79-824E-9A5B-A0FBA8BB3976}"/>
              </a:ext>
            </a:extLst>
          </p:cNvPr>
          <p:cNvSpPr>
            <a:spLocks noGrp="1"/>
          </p:cNvSpPr>
          <p:nvPr>
            <p:ph type="title"/>
          </p:nvPr>
        </p:nvSpPr>
        <p:spPr>
          <a:xfrm>
            <a:off x="4361041" y="0"/>
            <a:ext cx="3466740" cy="988142"/>
          </a:xfrm>
        </p:spPr>
        <p:txBody>
          <a:bodyPr>
            <a:normAutofit/>
          </a:bodyPr>
          <a:lstStyle/>
          <a:p>
            <a:pPr algn="ctr"/>
            <a:r>
              <a:rPr lang="en-IN" sz="4400" b="1" u="sng" dirty="0">
                <a:latin typeface="Times New Roman" panose="02020603050405020304" pitchFamily="18" charset="0"/>
                <a:cs typeface="Times New Roman" panose="02020603050405020304" pitchFamily="18" charset="0"/>
              </a:rPr>
              <a:t>APPENDIX</a:t>
            </a:r>
          </a:p>
        </p:txBody>
      </p:sp>
      <p:sp>
        <p:nvSpPr>
          <p:cNvPr id="3" name="Content Placeholder 2">
            <a:extLst>
              <a:ext uri="{FF2B5EF4-FFF2-40B4-BE49-F238E27FC236}">
                <a16:creationId xmlns:a16="http://schemas.microsoft.com/office/drawing/2014/main" id="{E929461A-56C2-8A92-8C2A-21BE62F64836}"/>
              </a:ext>
            </a:extLst>
          </p:cNvPr>
          <p:cNvSpPr>
            <a:spLocks noGrp="1"/>
          </p:cNvSpPr>
          <p:nvPr>
            <p:ph idx="1"/>
          </p:nvPr>
        </p:nvSpPr>
        <p:spPr>
          <a:xfrm>
            <a:off x="1143000" y="988142"/>
            <a:ext cx="9905999" cy="5678129"/>
          </a:xfrm>
        </p:spPr>
        <p:txBody>
          <a:bodyPr>
            <a:noAutofit/>
          </a:bodyPr>
          <a:lstStyle/>
          <a:p>
            <a:pPr>
              <a:lnSpc>
                <a:spcPct val="107000"/>
              </a:lnSpc>
              <a:spcAft>
                <a:spcPts val="800"/>
              </a:spcAft>
            </a:pPr>
            <a:r>
              <a:rPr lang="en-US" sz="1800" b="1" dirty="0">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https://www.trademap.org/Index.aspx</a:t>
            </a:r>
            <a:endParaRPr lang="en-US" sz="1800" b="1" dirty="0">
              <a:latin typeface="Times New Roman" panose="02020603050405020304" pitchFamily="18" charset="0"/>
              <a:cs typeface="Times New Roman" panose="02020603050405020304" pitchFamily="18" charset="0"/>
            </a:endParaRPr>
          </a:p>
          <a:p>
            <a:pPr>
              <a:lnSpc>
                <a:spcPct val="107000"/>
              </a:lnSpc>
              <a:spcAft>
                <a:spcPts val="800"/>
              </a:spcAft>
            </a:pPr>
            <a:r>
              <a:rPr lang="en-US" sz="1800" b="1"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https://comtrade.un.org/</a:t>
            </a:r>
            <a:endParaRPr lang="en-US" sz="1800" b="1" dirty="0">
              <a:latin typeface="Times New Roman" panose="02020603050405020304" pitchFamily="18" charset="0"/>
              <a:cs typeface="Times New Roman" panose="02020603050405020304" pitchFamily="18" charset="0"/>
            </a:endParaRPr>
          </a:p>
          <a:p>
            <a:pPr>
              <a:lnSpc>
                <a:spcPct val="107000"/>
              </a:lnSpc>
              <a:spcAft>
                <a:spcPts val="800"/>
              </a:spcAft>
            </a:pPr>
            <a:r>
              <a:rPr lang="en-US" sz="1800" b="1" dirty="0">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https://www.bls.gov/</a:t>
            </a:r>
            <a:endParaRPr lang="en-US" sz="1800" b="1" dirty="0">
              <a:latin typeface="Times New Roman" panose="02020603050405020304" pitchFamily="18" charset="0"/>
              <a:cs typeface="Times New Roman" panose="02020603050405020304" pitchFamily="18" charset="0"/>
            </a:endParaRPr>
          </a:p>
          <a:p>
            <a:pPr>
              <a:lnSpc>
                <a:spcPct val="107000"/>
              </a:lnSpc>
              <a:spcAft>
                <a:spcPts val="800"/>
              </a:spcAft>
            </a:pPr>
            <a:r>
              <a:rPr lang="en-US" sz="1800" b="1" dirty="0">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https://www.globenewswire.com/news-release/2020/05/22/2037777/0/en/Steel-Wire-market-worldwide-is-projected-to-grow-by-US- 6-6-Billion.html</a:t>
            </a:r>
            <a:endParaRPr lang="en-US" sz="1800" b="1" dirty="0">
              <a:latin typeface="Times New Roman" panose="02020603050405020304" pitchFamily="18"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hlinkClick r:id="rId6">
                  <a:extLst>
                    <a:ext uri="{A12FA001-AC4F-418D-AE19-62706E023703}">
                      <ahyp:hlinkClr xmlns:ahyp="http://schemas.microsoft.com/office/drawing/2018/hyperlinkcolor" val="tx"/>
                    </a:ext>
                  </a:extLst>
                </a:hlinkClick>
              </a:rPr>
              <a:t>https://smihq.org/page/AboutUs</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hlinkClick r:id="rId7">
                  <a:extLst>
                    <a:ext uri="{A12FA001-AC4F-418D-AE19-62706E023703}">
                      <ahyp:hlinkClr xmlns:ahyp="http://schemas.microsoft.com/office/drawing/2018/hyperlinkcolor" val="tx"/>
                    </a:ext>
                  </a:extLst>
                </a:hlinkClick>
              </a:rPr>
              <a:t>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hlinkClick r:id="rId7">
                  <a:extLst>
                    <a:ext uri="{A12FA001-AC4F-418D-AE19-62706E023703}">
                      <ahyp:hlinkClr xmlns:ahyp="http://schemas.microsoft.com/office/drawing/2018/hyperlinkcolor" val="tx"/>
                    </a:ext>
                  </a:extLst>
                </a:hlinkClick>
              </a:rPr>
              <a:t>https://www.ibisworld.com/</a:t>
            </a:r>
            <a:endParaRPr lang="en-IN" sz="1800" b="1"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hlinkClick r:id="rId8">
                  <a:extLst>
                    <a:ext uri="{A12FA001-AC4F-418D-AE19-62706E023703}">
                      <ahyp:hlinkClr xmlns:ahyp="http://schemas.microsoft.com/office/drawing/2018/hyperlinkcolor" val="tx"/>
                    </a:ext>
                  </a:extLst>
                </a:hlinkClick>
              </a:rPr>
              <a:t>https://www.casmi-springworld.org/</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hlinkClick r:id="rId9">
                  <a:extLst>
                    <a:ext uri="{A12FA001-AC4F-418D-AE19-62706E023703}">
                      <ahyp:hlinkClr xmlns:ahyp="http://schemas.microsoft.com/office/drawing/2018/hyperlinkcolor" val="tx"/>
                    </a:ext>
                  </a:extLst>
                </a:hlinkClick>
              </a:rPr>
              <a:t>https://data.oecd.org/</a:t>
            </a:r>
            <a:endParaRPr lang="en-US" sz="1800" b="1" dirty="0">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hlinkClick r:id="rId10">
                  <a:extLst>
                    <a:ext uri="{A12FA001-AC4F-418D-AE19-62706E023703}">
                      <ahyp:hlinkClr xmlns:ahyp="http://schemas.microsoft.com/office/drawing/2018/hyperlinkcolor" val="tx"/>
                    </a:ext>
                  </a:extLst>
                </a:hlinkClick>
              </a:rPr>
              <a:t>https://worldsteel.org/</a:t>
            </a:r>
            <a:endParaRPr lang="en-US" sz="1800" b="1"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hlinkClick r:id="rId11">
                  <a:extLst>
                    <a:ext uri="{A12FA001-AC4F-418D-AE19-62706E023703}">
                      <ahyp:hlinkClr xmlns:ahyp="http://schemas.microsoft.com/office/drawing/2018/hyperlinkcolor" val="tx"/>
                    </a:ext>
                  </a:extLst>
                </a:hlinkClick>
              </a:rPr>
              <a:t>https://www.metalbulletin.com/Article/5086927/US-pig-iron-import-market-surges-on-</a:t>
            </a:r>
            <a:br>
              <a:rPr lang="en-US" sz="1800" b="1" dirty="0">
                <a:effectLst/>
                <a:latin typeface="Times New Roman" panose="02020603050405020304" pitchFamily="18" charset="0"/>
                <a:ea typeface="Calibri" panose="020F0502020204030204" pitchFamily="34" charset="0"/>
                <a:cs typeface="Times New Roman" panose="02020603050405020304" pitchFamily="18" charset="0"/>
                <a:hlinkClick r:id="rId11">
                  <a:extLst>
                    <a:ext uri="{A12FA001-AC4F-418D-AE19-62706E023703}">
                      <ahyp:hlinkClr xmlns:ahyp="http://schemas.microsoft.com/office/drawing/2018/hyperlinkcolor" val="tx"/>
                    </a:ext>
                  </a:extLst>
                </a:hlinkClick>
              </a:rPr>
            </a:br>
            <a:r>
              <a:rPr lang="en-US" sz="1800" b="1" dirty="0">
                <a:effectLst/>
                <a:latin typeface="Times New Roman" panose="02020603050405020304" pitchFamily="18" charset="0"/>
                <a:ea typeface="Calibri" panose="020F0502020204030204" pitchFamily="34" charset="0"/>
                <a:cs typeface="Times New Roman" panose="02020603050405020304" pitchFamily="18" charset="0"/>
                <a:hlinkClick r:id="rId11">
                  <a:extLst>
                    <a:ext uri="{A12FA001-AC4F-418D-AE19-62706E023703}">
                      <ahyp:hlinkClr xmlns:ahyp="http://schemas.microsoft.com/office/drawing/2018/hyperlinkcolor" val="tx"/>
                    </a:ext>
                  </a:extLst>
                </a:hlinkClick>
              </a:rPr>
              <a:t>        Ukraine-Russia-conflict.html</a:t>
            </a:r>
            <a:endParaRPr lang="en-IN" sz="1800" b="1"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US" sz="1800" dirty="0">
              <a:solidFill>
                <a:schemeClr val="bg1"/>
              </a:solidFill>
              <a:latin typeface="Calibri" panose="020F0502020204030204" pitchFamily="34" charset="0"/>
              <a:cs typeface="Mangal" panose="02040503050203030202" pitchFamily="18" charset="0"/>
            </a:endParaRPr>
          </a:p>
        </p:txBody>
      </p:sp>
    </p:spTree>
    <p:extLst>
      <p:ext uri="{BB962C8B-B14F-4D97-AF65-F5344CB8AC3E}">
        <p14:creationId xmlns:p14="http://schemas.microsoft.com/office/powerpoint/2010/main" val="3132200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FBE751C-AAF0-9A82-D92E-FD3C8E9EBA96}"/>
              </a:ext>
            </a:extLst>
          </p:cNvPr>
          <p:cNvSpPr txBox="1"/>
          <p:nvPr/>
        </p:nvSpPr>
        <p:spPr>
          <a:xfrm>
            <a:off x="3744036" y="450376"/>
            <a:ext cx="6155140" cy="738664"/>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IN" sz="4200" b="1" i="0" u="sng" strike="noStrike" kern="1200" cap="none" spc="0" normalizeH="0" baseline="0" noProof="0" dirty="0">
                <a:ln>
                  <a:noFill/>
                </a:ln>
                <a:solidFill>
                  <a:prstClr val="white"/>
                </a:solidFill>
                <a:effectLst/>
                <a:uLnTx/>
                <a:uFillTx/>
                <a:latin typeface="Century Gothic" panose="020B0502020202020204"/>
                <a:ea typeface="+mn-ea"/>
                <a:cs typeface="+mn-cs"/>
              </a:rPr>
              <a:t>SWOT ANALYSIS</a:t>
            </a:r>
          </a:p>
        </p:txBody>
      </p:sp>
      <p:grpSp>
        <p:nvGrpSpPr>
          <p:cNvPr id="22" name="Google Shape;126;p22">
            <a:extLst>
              <a:ext uri="{FF2B5EF4-FFF2-40B4-BE49-F238E27FC236}">
                <a16:creationId xmlns:a16="http://schemas.microsoft.com/office/drawing/2014/main" id="{29D0704E-A857-7D6E-1B92-145E6459EF01}"/>
              </a:ext>
            </a:extLst>
          </p:cNvPr>
          <p:cNvGrpSpPr/>
          <p:nvPr/>
        </p:nvGrpSpPr>
        <p:grpSpPr>
          <a:xfrm>
            <a:off x="6338664" y="3784447"/>
            <a:ext cx="2593562" cy="3065694"/>
            <a:chOff x="4495124" y="2764618"/>
            <a:chExt cx="1945172" cy="2366235"/>
          </a:xfrm>
        </p:grpSpPr>
        <p:sp>
          <p:nvSpPr>
            <p:cNvPr id="23" name="Google Shape;127;p22">
              <a:extLst>
                <a:ext uri="{FF2B5EF4-FFF2-40B4-BE49-F238E27FC236}">
                  <a16:creationId xmlns:a16="http://schemas.microsoft.com/office/drawing/2014/main" id="{41B32F34-5DE6-3077-3828-82A4FA433CDD}"/>
                </a:ext>
              </a:extLst>
            </p:cNvPr>
            <p:cNvSpPr txBox="1"/>
            <p:nvPr/>
          </p:nvSpPr>
          <p:spPr>
            <a:xfrm>
              <a:off x="4495124" y="3713653"/>
              <a:ext cx="1730400" cy="1417200"/>
            </a:xfrm>
            <a:prstGeom prst="rect">
              <a:avLst/>
            </a:prstGeom>
            <a:noFill/>
            <a:ln>
              <a:noFill/>
            </a:ln>
          </p:spPr>
          <p:txBody>
            <a:bodyPr spcFirstLastPara="1" wrap="square" lIns="121900" tIns="121900" rIns="121900" bIns="121900" anchor="ctr" anchorCtr="0">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 sz="12000" b="0" i="0" u="none" strike="noStrike" kern="1200" cap="none" spc="0" normalizeH="0" baseline="0" noProof="0" dirty="0">
                  <a:ln>
                    <a:noFill/>
                  </a:ln>
                  <a:solidFill>
                    <a:srgbClr val="9900FF"/>
                  </a:solidFill>
                  <a:effectLst/>
                  <a:uLnTx/>
                  <a:uFillTx/>
                  <a:latin typeface="Fira Sans Extra Condensed Medium"/>
                  <a:ea typeface="Fira Sans Extra Condensed Medium"/>
                  <a:cs typeface="Fira Sans Extra Condensed Medium"/>
                  <a:sym typeface="Fira Sans Extra Condensed Medium"/>
                </a:rPr>
                <a:t>O</a:t>
              </a:r>
              <a:endParaRPr kumimoji="0" sz="12000" b="0" i="0" u="none" strike="noStrike" kern="1200" cap="none" spc="0" normalizeH="0" baseline="0" noProof="0" dirty="0">
                <a:ln>
                  <a:noFill/>
                </a:ln>
                <a:solidFill>
                  <a:srgbClr val="9900FF"/>
                </a:solidFill>
                <a:effectLst/>
                <a:uLnTx/>
                <a:uFillTx/>
                <a:latin typeface="Century Gothic" panose="020B0502020202020204"/>
                <a:ea typeface="+mn-ea"/>
                <a:cs typeface="+mn-cs"/>
              </a:endParaRPr>
            </a:p>
          </p:txBody>
        </p:sp>
        <p:sp>
          <p:nvSpPr>
            <p:cNvPr id="24" name="Google Shape;128;p22">
              <a:extLst>
                <a:ext uri="{FF2B5EF4-FFF2-40B4-BE49-F238E27FC236}">
                  <a16:creationId xmlns:a16="http://schemas.microsoft.com/office/drawing/2014/main" id="{070AAC94-FABD-B37B-AC73-DFB90AD51C58}"/>
                </a:ext>
              </a:extLst>
            </p:cNvPr>
            <p:cNvSpPr txBox="1"/>
            <p:nvPr/>
          </p:nvSpPr>
          <p:spPr>
            <a:xfrm>
              <a:off x="4786696" y="2970536"/>
              <a:ext cx="1653600" cy="429600"/>
            </a:xfrm>
            <a:prstGeom prst="rect">
              <a:avLst/>
            </a:prstGeom>
            <a:noFill/>
            <a:ln>
              <a:noFill/>
            </a:ln>
          </p:spPr>
          <p:txBody>
            <a:bodyPr spcFirstLastPara="1" wrap="square" lIns="121900" tIns="121900" rIns="121900" bIns="121900" anchor="ctr" anchorCtr="0">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sz="2267" b="0" i="0" u="none" strike="noStrike" kern="1200" cap="none" spc="0" normalizeH="0" baseline="0" noProof="0" dirty="0">
                <a:ln>
                  <a:noFill/>
                </a:ln>
                <a:solidFill>
                  <a:srgbClr val="FCBD24"/>
                </a:solidFill>
                <a:effectLst/>
                <a:uLnTx/>
                <a:uFillTx/>
                <a:latin typeface="Fira Sans Extra Condensed Medium"/>
                <a:ea typeface="Fira Sans Extra Condensed Medium"/>
                <a:cs typeface="Fira Sans Extra Condensed Medium"/>
                <a:sym typeface="Fira Sans Extra Condensed Medium"/>
              </a:endParaRPr>
            </a:p>
          </p:txBody>
        </p:sp>
        <p:sp>
          <p:nvSpPr>
            <p:cNvPr id="25" name="Google Shape;129;p22">
              <a:extLst>
                <a:ext uri="{FF2B5EF4-FFF2-40B4-BE49-F238E27FC236}">
                  <a16:creationId xmlns:a16="http://schemas.microsoft.com/office/drawing/2014/main" id="{B7C6A5DA-CF39-8DF7-47C4-319B86C5B9CC}"/>
                </a:ext>
              </a:extLst>
            </p:cNvPr>
            <p:cNvSpPr/>
            <p:nvPr/>
          </p:nvSpPr>
          <p:spPr>
            <a:xfrm flipH="1">
              <a:off x="5023463" y="2764618"/>
              <a:ext cx="380291" cy="1271036"/>
            </a:xfrm>
            <a:custGeom>
              <a:avLst/>
              <a:gdLst/>
              <a:ahLst/>
              <a:cxnLst/>
              <a:rect l="l" t="t" r="r" b="b"/>
              <a:pathLst>
                <a:path w="39624" h="16955" extrusionOk="0">
                  <a:moveTo>
                    <a:pt x="39624" y="0"/>
                  </a:moveTo>
                  <a:lnTo>
                    <a:pt x="39624" y="9906"/>
                  </a:lnTo>
                  <a:lnTo>
                    <a:pt x="0" y="9906"/>
                  </a:lnTo>
                  <a:lnTo>
                    <a:pt x="0" y="16955"/>
                  </a:lnTo>
                </a:path>
              </a:pathLst>
            </a:custGeom>
            <a:noFill/>
            <a:ln w="9525" cap="flat" cmpd="sng">
              <a:solidFill>
                <a:srgbClr val="9900FF"/>
              </a:solidFill>
              <a:prstDash val="solid"/>
              <a:round/>
              <a:headEnd type="none" w="med" len="med"/>
              <a:tailEnd type="oval" w="med" len="med"/>
            </a:ln>
          </p:spPr>
        </p:sp>
      </p:grpSp>
      <p:grpSp>
        <p:nvGrpSpPr>
          <p:cNvPr id="26" name="Google Shape;130;p22">
            <a:extLst>
              <a:ext uri="{FF2B5EF4-FFF2-40B4-BE49-F238E27FC236}">
                <a16:creationId xmlns:a16="http://schemas.microsoft.com/office/drawing/2014/main" id="{A7549F83-26B1-7F8F-0FA5-1B8B3E852737}"/>
              </a:ext>
            </a:extLst>
          </p:cNvPr>
          <p:cNvGrpSpPr/>
          <p:nvPr/>
        </p:nvGrpSpPr>
        <p:grpSpPr>
          <a:xfrm>
            <a:off x="8722876" y="369741"/>
            <a:ext cx="2677600" cy="3105791"/>
            <a:chOff x="6623650" y="44407"/>
            <a:chExt cx="2008200" cy="2897193"/>
          </a:xfrm>
        </p:grpSpPr>
        <p:sp>
          <p:nvSpPr>
            <p:cNvPr id="27" name="Google Shape;131;p22">
              <a:extLst>
                <a:ext uri="{FF2B5EF4-FFF2-40B4-BE49-F238E27FC236}">
                  <a16:creationId xmlns:a16="http://schemas.microsoft.com/office/drawing/2014/main" id="{E70E54AC-6F2C-2178-C5A1-FC264E0DA3B1}"/>
                </a:ext>
              </a:extLst>
            </p:cNvPr>
            <p:cNvSpPr txBox="1"/>
            <p:nvPr/>
          </p:nvSpPr>
          <p:spPr>
            <a:xfrm>
              <a:off x="6623650" y="44407"/>
              <a:ext cx="2008200" cy="1399500"/>
            </a:xfrm>
            <a:prstGeom prst="rect">
              <a:avLst/>
            </a:prstGeom>
            <a:noFill/>
            <a:ln>
              <a:noFill/>
            </a:ln>
          </p:spPr>
          <p:txBody>
            <a:bodyPr spcFirstLastPara="1" wrap="square" lIns="121900" tIns="121900" rIns="121900" bIns="121900" anchor="ctr" anchorCtr="0">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 sz="12000" b="0" i="0" u="none" strike="noStrike" kern="1200" cap="none" spc="0" normalizeH="0" baseline="0" noProof="0" dirty="0">
                  <a:ln>
                    <a:noFill/>
                  </a:ln>
                  <a:solidFill>
                    <a:srgbClr val="EC3A3B"/>
                  </a:solidFill>
                  <a:effectLst/>
                  <a:uLnTx/>
                  <a:uFillTx/>
                  <a:latin typeface="Fira Sans Extra Condensed Medium"/>
                  <a:ea typeface="Fira Sans Extra Condensed Medium"/>
                  <a:cs typeface="Fira Sans Extra Condensed Medium"/>
                  <a:sym typeface="Fira Sans Extra Condensed Medium"/>
                </a:rPr>
                <a:t>T</a:t>
              </a:r>
              <a:endParaRPr kumimoji="0" sz="12000" b="0" i="0" u="none" strike="noStrike" kern="1200" cap="none" spc="0" normalizeH="0" baseline="0" noProof="0" dirty="0">
                <a:ln>
                  <a:noFill/>
                </a:ln>
                <a:solidFill>
                  <a:srgbClr val="EC3A3B"/>
                </a:solidFill>
                <a:effectLst/>
                <a:uLnTx/>
                <a:uFillTx/>
                <a:latin typeface="Century Gothic" panose="020B0502020202020204"/>
                <a:ea typeface="+mn-ea"/>
                <a:cs typeface="+mn-cs"/>
              </a:endParaRPr>
            </a:p>
          </p:txBody>
        </p:sp>
        <p:sp>
          <p:nvSpPr>
            <p:cNvPr id="28" name="Google Shape;132;p22">
              <a:extLst>
                <a:ext uri="{FF2B5EF4-FFF2-40B4-BE49-F238E27FC236}">
                  <a16:creationId xmlns:a16="http://schemas.microsoft.com/office/drawing/2014/main" id="{AD45D675-1D86-5522-1E5B-9E74805C1729}"/>
                </a:ext>
              </a:extLst>
            </p:cNvPr>
            <p:cNvSpPr/>
            <p:nvPr/>
          </p:nvSpPr>
          <p:spPr>
            <a:xfrm>
              <a:off x="7627750" y="1212123"/>
              <a:ext cx="461270" cy="1729477"/>
            </a:xfrm>
            <a:custGeom>
              <a:avLst/>
              <a:gdLst/>
              <a:ahLst/>
              <a:cxnLst/>
              <a:rect l="l" t="t" r="r" b="b"/>
              <a:pathLst>
                <a:path w="23866" h="69146" extrusionOk="0">
                  <a:moveTo>
                    <a:pt x="1120" y="0"/>
                  </a:moveTo>
                  <a:lnTo>
                    <a:pt x="0" y="41989"/>
                  </a:lnTo>
                  <a:lnTo>
                    <a:pt x="23866" y="41989"/>
                  </a:lnTo>
                  <a:lnTo>
                    <a:pt x="23866" y="69146"/>
                  </a:lnTo>
                </a:path>
              </a:pathLst>
            </a:custGeom>
            <a:noFill/>
            <a:ln w="9525" cap="flat" cmpd="sng">
              <a:solidFill>
                <a:srgbClr val="EC3A3B"/>
              </a:solidFill>
              <a:prstDash val="solid"/>
              <a:round/>
              <a:headEnd type="none" w="med" len="med"/>
              <a:tailEnd type="oval" w="med" len="med"/>
            </a:ln>
          </p:spPr>
        </p:sp>
      </p:grpSp>
      <p:grpSp>
        <p:nvGrpSpPr>
          <p:cNvPr id="29" name="Google Shape;133;p22">
            <a:extLst>
              <a:ext uri="{FF2B5EF4-FFF2-40B4-BE49-F238E27FC236}">
                <a16:creationId xmlns:a16="http://schemas.microsoft.com/office/drawing/2014/main" id="{41385102-8330-BBE7-351B-230EF50B73A8}"/>
              </a:ext>
            </a:extLst>
          </p:cNvPr>
          <p:cNvGrpSpPr/>
          <p:nvPr/>
        </p:nvGrpSpPr>
        <p:grpSpPr>
          <a:xfrm>
            <a:off x="3378731" y="1151228"/>
            <a:ext cx="2016800" cy="3134121"/>
            <a:chOff x="2534048" y="848889"/>
            <a:chExt cx="1512600" cy="2050053"/>
          </a:xfrm>
        </p:grpSpPr>
        <p:sp>
          <p:nvSpPr>
            <p:cNvPr id="30" name="Google Shape;134;p22">
              <a:extLst>
                <a:ext uri="{FF2B5EF4-FFF2-40B4-BE49-F238E27FC236}">
                  <a16:creationId xmlns:a16="http://schemas.microsoft.com/office/drawing/2014/main" id="{319D0111-078F-D1B5-C985-733972067841}"/>
                </a:ext>
              </a:extLst>
            </p:cNvPr>
            <p:cNvSpPr txBox="1"/>
            <p:nvPr/>
          </p:nvSpPr>
          <p:spPr>
            <a:xfrm>
              <a:off x="2534048" y="848889"/>
              <a:ext cx="1512600" cy="1100700"/>
            </a:xfrm>
            <a:prstGeom prst="rect">
              <a:avLst/>
            </a:prstGeom>
            <a:noFill/>
            <a:ln>
              <a:noFill/>
            </a:ln>
          </p:spPr>
          <p:txBody>
            <a:bodyPr spcFirstLastPara="1" wrap="square" lIns="121900" tIns="121900" rIns="121900" bIns="121900" anchor="ctr" anchorCtr="0">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 sz="12000" b="0" i="0" u="none" strike="noStrike" kern="1200" cap="none" spc="0" normalizeH="0" baseline="0" noProof="0" dirty="0">
                  <a:ln>
                    <a:noFill/>
                  </a:ln>
                  <a:solidFill>
                    <a:srgbClr val="4949E7"/>
                  </a:solidFill>
                  <a:effectLst/>
                  <a:uLnTx/>
                  <a:uFillTx/>
                  <a:latin typeface="Fira Sans Extra Condensed Medium"/>
                  <a:ea typeface="Fira Sans Extra Condensed Medium"/>
                  <a:cs typeface="Fira Sans Extra Condensed Medium"/>
                  <a:sym typeface="Fira Sans Extra Condensed Medium"/>
                </a:rPr>
                <a:t>W</a:t>
              </a:r>
              <a:endParaRPr kumimoji="0" sz="12000" b="0" i="0" u="none" strike="noStrike" kern="1200" cap="none" spc="0" normalizeH="0" baseline="0" noProof="0" dirty="0">
                <a:ln>
                  <a:noFill/>
                </a:ln>
                <a:solidFill>
                  <a:srgbClr val="4949E7"/>
                </a:solidFill>
                <a:effectLst/>
                <a:uLnTx/>
                <a:uFillTx/>
                <a:latin typeface="Century Gothic" panose="020B0502020202020204"/>
                <a:ea typeface="+mn-ea"/>
                <a:cs typeface="+mn-cs"/>
              </a:endParaRPr>
            </a:p>
          </p:txBody>
        </p:sp>
        <p:sp>
          <p:nvSpPr>
            <p:cNvPr id="31" name="Google Shape;135;p22">
              <a:extLst>
                <a:ext uri="{FF2B5EF4-FFF2-40B4-BE49-F238E27FC236}">
                  <a16:creationId xmlns:a16="http://schemas.microsoft.com/office/drawing/2014/main" id="{4FD4E35A-DE57-CA10-BBA2-0A7CBE8C3606}"/>
                </a:ext>
              </a:extLst>
            </p:cNvPr>
            <p:cNvSpPr/>
            <p:nvPr/>
          </p:nvSpPr>
          <p:spPr>
            <a:xfrm>
              <a:off x="3031029" y="1743599"/>
              <a:ext cx="533240" cy="1155343"/>
            </a:xfrm>
            <a:custGeom>
              <a:avLst/>
              <a:gdLst/>
              <a:ahLst/>
              <a:cxnLst/>
              <a:rect l="l" t="t" r="r" b="b"/>
              <a:pathLst>
                <a:path w="39624" h="16955" extrusionOk="0">
                  <a:moveTo>
                    <a:pt x="39624" y="0"/>
                  </a:moveTo>
                  <a:lnTo>
                    <a:pt x="39624" y="9906"/>
                  </a:lnTo>
                  <a:lnTo>
                    <a:pt x="0" y="9906"/>
                  </a:lnTo>
                  <a:lnTo>
                    <a:pt x="0" y="16955"/>
                  </a:lnTo>
                </a:path>
              </a:pathLst>
            </a:custGeom>
            <a:noFill/>
            <a:ln w="9525" cap="flat" cmpd="sng">
              <a:solidFill>
                <a:srgbClr val="4949E7"/>
              </a:solidFill>
              <a:prstDash val="solid"/>
              <a:round/>
              <a:headEnd type="none" w="med" len="med"/>
              <a:tailEnd type="oval" w="med" len="med"/>
            </a:ln>
          </p:spPr>
        </p:sp>
      </p:grpSp>
      <p:grpSp>
        <p:nvGrpSpPr>
          <p:cNvPr id="32" name="Google Shape;136;p22">
            <a:extLst>
              <a:ext uri="{FF2B5EF4-FFF2-40B4-BE49-F238E27FC236}">
                <a16:creationId xmlns:a16="http://schemas.microsoft.com/office/drawing/2014/main" id="{0C57A76F-8B56-2BDB-6274-C4400E3CDF51}"/>
              </a:ext>
            </a:extLst>
          </p:cNvPr>
          <p:cNvGrpSpPr/>
          <p:nvPr/>
        </p:nvGrpSpPr>
        <p:grpSpPr>
          <a:xfrm>
            <a:off x="383899" y="3650181"/>
            <a:ext cx="1409557" cy="2946227"/>
            <a:chOff x="59730" y="2597598"/>
            <a:chExt cx="1376700" cy="2227865"/>
          </a:xfrm>
        </p:grpSpPr>
        <p:sp>
          <p:nvSpPr>
            <p:cNvPr id="33" name="Google Shape;137;p22">
              <a:extLst>
                <a:ext uri="{FF2B5EF4-FFF2-40B4-BE49-F238E27FC236}">
                  <a16:creationId xmlns:a16="http://schemas.microsoft.com/office/drawing/2014/main" id="{1FA02FCE-2B60-FDBB-DB19-FB098FC17B10}"/>
                </a:ext>
              </a:extLst>
            </p:cNvPr>
            <p:cNvSpPr txBox="1"/>
            <p:nvPr/>
          </p:nvSpPr>
          <p:spPr>
            <a:xfrm>
              <a:off x="59730" y="3820763"/>
              <a:ext cx="1376700" cy="1004700"/>
            </a:xfrm>
            <a:prstGeom prst="rect">
              <a:avLst/>
            </a:prstGeom>
            <a:noFill/>
            <a:ln>
              <a:noFill/>
            </a:ln>
          </p:spPr>
          <p:txBody>
            <a:bodyPr spcFirstLastPara="1" wrap="square" lIns="121900" tIns="121900" rIns="121900" bIns="121900" anchor="ctr" anchorCtr="0">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 sz="12000" b="0" i="0" u="none" strike="noStrike" kern="1200" cap="none" spc="0" normalizeH="0" baseline="0" noProof="0" dirty="0">
                  <a:ln>
                    <a:noFill/>
                  </a:ln>
                  <a:solidFill>
                    <a:srgbClr val="5EB2FC"/>
                  </a:solidFill>
                  <a:effectLst/>
                  <a:uLnTx/>
                  <a:uFillTx/>
                  <a:latin typeface="Fira Sans Extra Condensed Medium"/>
                  <a:ea typeface="Fira Sans Extra Condensed Medium"/>
                  <a:cs typeface="Fira Sans Extra Condensed Medium"/>
                  <a:sym typeface="Fira Sans Extra Condensed Medium"/>
                </a:rPr>
                <a:t>S</a:t>
              </a:r>
              <a:endParaRPr kumimoji="0" sz="12000" b="0" i="0" u="none" strike="noStrike" kern="1200" cap="none" spc="0" normalizeH="0" baseline="0" noProof="0" dirty="0">
                <a:ln>
                  <a:noFill/>
                </a:ln>
                <a:solidFill>
                  <a:srgbClr val="5EB2FC"/>
                </a:solidFill>
                <a:effectLst/>
                <a:uLnTx/>
                <a:uFillTx/>
                <a:latin typeface="Century Gothic" panose="020B0502020202020204"/>
                <a:ea typeface="+mn-ea"/>
                <a:cs typeface="+mn-cs"/>
              </a:endParaRPr>
            </a:p>
          </p:txBody>
        </p:sp>
        <p:sp>
          <p:nvSpPr>
            <p:cNvPr id="34" name="Google Shape;138;p22">
              <a:extLst>
                <a:ext uri="{FF2B5EF4-FFF2-40B4-BE49-F238E27FC236}">
                  <a16:creationId xmlns:a16="http://schemas.microsoft.com/office/drawing/2014/main" id="{D3C8675C-94D9-A244-8A5C-D7B001964CCC}"/>
                </a:ext>
              </a:extLst>
            </p:cNvPr>
            <p:cNvSpPr/>
            <p:nvPr/>
          </p:nvSpPr>
          <p:spPr>
            <a:xfrm>
              <a:off x="645830" y="2597598"/>
              <a:ext cx="708675" cy="1290446"/>
            </a:xfrm>
            <a:custGeom>
              <a:avLst/>
              <a:gdLst/>
              <a:ahLst/>
              <a:cxnLst/>
              <a:rect l="l" t="t" r="r" b="b"/>
              <a:pathLst>
                <a:path w="39624" h="16955" extrusionOk="0">
                  <a:moveTo>
                    <a:pt x="39624" y="0"/>
                  </a:moveTo>
                  <a:lnTo>
                    <a:pt x="39624" y="9906"/>
                  </a:lnTo>
                  <a:lnTo>
                    <a:pt x="0" y="9906"/>
                  </a:lnTo>
                  <a:lnTo>
                    <a:pt x="0" y="16955"/>
                  </a:lnTo>
                </a:path>
              </a:pathLst>
            </a:custGeom>
            <a:noFill/>
            <a:ln w="9525" cap="flat" cmpd="sng">
              <a:solidFill>
                <a:srgbClr val="5EB2FC"/>
              </a:solidFill>
              <a:prstDash val="solid"/>
              <a:round/>
              <a:headEnd type="none" w="med" len="med"/>
              <a:tailEnd type="oval" w="med" len="med"/>
            </a:ln>
          </p:spPr>
        </p:sp>
      </p:grpSp>
      <p:sp>
        <p:nvSpPr>
          <p:cNvPr id="35" name="Google Shape;139;p22">
            <a:extLst>
              <a:ext uri="{FF2B5EF4-FFF2-40B4-BE49-F238E27FC236}">
                <a16:creationId xmlns:a16="http://schemas.microsoft.com/office/drawing/2014/main" id="{4B96CC3C-D75A-5103-F86A-7808F2F9557F}"/>
              </a:ext>
            </a:extLst>
          </p:cNvPr>
          <p:cNvSpPr/>
          <p:nvPr/>
        </p:nvSpPr>
        <p:spPr>
          <a:xfrm>
            <a:off x="569293" y="1189040"/>
            <a:ext cx="2280566" cy="2461141"/>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285750" lvl="0" indent="-285750">
              <a:lnSpc>
                <a:spcPct val="107000"/>
              </a:lnSpc>
              <a:buFont typeface="Arial" panose="020B0604020202020204" pitchFamily="34" charset="0"/>
              <a:buChar char="•"/>
            </a:pPr>
            <a:r>
              <a:rPr lang="en-US" sz="1600" b="1" dirty="0">
                <a:solidFill>
                  <a:srgbClr val="FF0000"/>
                </a:solidFill>
                <a:effectLst/>
                <a:latin typeface="Times New Roman" panose="02020603050405020304" pitchFamily="18" charset="0"/>
                <a:ea typeface="Calibri" panose="020F0502020204030204" pitchFamily="34" charset="0"/>
                <a:cs typeface="Mangal" panose="02040503050203030202" pitchFamily="18" charset="0"/>
              </a:rPr>
              <a:t>Large </a:t>
            </a:r>
            <a:r>
              <a:rPr lang="en-US" sz="1600" b="1" dirty="0">
                <a:solidFill>
                  <a:srgbClr val="FF0000"/>
                </a:solidFill>
                <a:latin typeface="Times New Roman" panose="02020603050405020304" pitchFamily="18" charset="0"/>
                <a:ea typeface="Calibri" panose="020F0502020204030204" pitchFamily="34" charset="0"/>
                <a:cs typeface="Mangal" panose="02040503050203030202" pitchFamily="18" charset="0"/>
              </a:rPr>
              <a:t>market cap </a:t>
            </a:r>
            <a:r>
              <a:rPr lang="en-US" sz="1600" b="1" dirty="0">
                <a:solidFill>
                  <a:srgbClr val="FF0000"/>
                </a:solidFill>
                <a:effectLst/>
                <a:latin typeface="Times New Roman" panose="02020603050405020304" pitchFamily="18" charset="0"/>
                <a:ea typeface="Calibri" panose="020F0502020204030204" pitchFamily="34" charset="0"/>
                <a:cs typeface="Mangal" panose="02040503050203030202" pitchFamily="18" charset="0"/>
              </a:rPr>
              <a:t>and one of the biggest player in the industry.</a:t>
            </a:r>
          </a:p>
          <a:p>
            <a:pPr marL="285750" lvl="0" indent="-285750">
              <a:lnSpc>
                <a:spcPct val="107000"/>
              </a:lnSpc>
              <a:buFont typeface="Arial" panose="020B0604020202020204" pitchFamily="34" charset="0"/>
              <a:buChar char="•"/>
            </a:pPr>
            <a:r>
              <a:rPr lang="en-US" sz="1600" b="1" dirty="0">
                <a:solidFill>
                  <a:schemeClr val="bg1"/>
                </a:solidFill>
                <a:effectLst/>
                <a:latin typeface="Times New Roman" panose="02020603050405020304" pitchFamily="18" charset="0"/>
                <a:ea typeface="Calibri" panose="020F0502020204030204" pitchFamily="34" charset="0"/>
                <a:cs typeface="Mangal" panose="02040503050203030202" pitchFamily="18" charset="0"/>
              </a:rPr>
              <a:t>Multiple manufacturing facilities available throughout the US</a:t>
            </a:r>
            <a:r>
              <a:rPr lang="en-US" sz="1600" b="1" dirty="0">
                <a:effectLst/>
                <a:latin typeface="Times New Roman" panose="02020603050405020304" pitchFamily="18" charset="0"/>
                <a:ea typeface="Calibri" panose="020F0502020204030204" pitchFamily="34" charset="0"/>
                <a:cs typeface="Mangal" panose="02040503050203030202" pitchFamily="18" charset="0"/>
              </a:rPr>
              <a:t>.</a:t>
            </a:r>
            <a:endParaRPr lang="en-IN" sz="1600" b="1" dirty="0">
              <a:effectLst/>
              <a:latin typeface="Calibri" panose="020F0502020204030204" pitchFamily="34" charset="0"/>
              <a:ea typeface="Calibri" panose="020F0502020204030204" pitchFamily="34" charset="0"/>
              <a:cs typeface="Mangal" panose="02040503050203030202" pitchFamily="18" charset="0"/>
            </a:endParaRPr>
          </a:p>
        </p:txBody>
      </p:sp>
      <p:sp>
        <p:nvSpPr>
          <p:cNvPr id="36" name="Google Shape;140;p22">
            <a:extLst>
              <a:ext uri="{FF2B5EF4-FFF2-40B4-BE49-F238E27FC236}">
                <a16:creationId xmlns:a16="http://schemas.microsoft.com/office/drawing/2014/main" id="{CECB7C64-9F3B-F17A-51EB-ECB44FE0D4EB}"/>
              </a:ext>
            </a:extLst>
          </p:cNvPr>
          <p:cNvSpPr/>
          <p:nvPr/>
        </p:nvSpPr>
        <p:spPr>
          <a:xfrm>
            <a:off x="3005065" y="4367560"/>
            <a:ext cx="2282400" cy="1836124"/>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285750" lvl="0" indent="-285750">
              <a:lnSpc>
                <a:spcPct val="107000"/>
              </a:lnSpc>
              <a:buFont typeface="Arial" panose="020B0604020202020204" pitchFamily="34" charset="0"/>
              <a:buChar char="•"/>
            </a:pPr>
            <a:r>
              <a:rPr lang="en-US" sz="1600" b="1" dirty="0">
                <a:solidFill>
                  <a:schemeClr val="bg1"/>
                </a:solidFill>
                <a:effectLst/>
                <a:latin typeface="Times New Roman" panose="02020603050405020304" pitchFamily="18" charset="0"/>
                <a:ea typeface="Calibri" panose="020F0502020204030204" pitchFamily="34" charset="0"/>
                <a:cs typeface="Mangal" panose="02040503050203030202" pitchFamily="18" charset="0"/>
              </a:rPr>
              <a:t>Slow manufacturing process.</a:t>
            </a:r>
          </a:p>
          <a:p>
            <a:pPr marL="285750" lvl="0" indent="-285750">
              <a:lnSpc>
                <a:spcPct val="107000"/>
              </a:lnSpc>
              <a:buFont typeface="Arial" panose="020B0604020202020204" pitchFamily="34" charset="0"/>
              <a:buChar char="•"/>
            </a:pPr>
            <a:r>
              <a:rPr lang="en-US" sz="1600" b="1" dirty="0">
                <a:solidFill>
                  <a:srgbClr val="FF0000"/>
                </a:solidFill>
                <a:effectLst/>
                <a:latin typeface="Times New Roman" panose="02020603050405020304" pitchFamily="18" charset="0"/>
                <a:ea typeface="Calibri" panose="020F0502020204030204" pitchFamily="34" charset="0"/>
                <a:cs typeface="Mangal" panose="02040503050203030202" pitchFamily="18" charset="0"/>
              </a:rPr>
              <a:t>Vulnerable to supply chain disruptions.</a:t>
            </a:r>
            <a:endParaRPr lang="en-IN" sz="1600" b="1" dirty="0">
              <a:solidFill>
                <a:srgbClr val="FF0000"/>
              </a:solidFill>
              <a:effectLst/>
              <a:latin typeface="Calibri" panose="020F0502020204030204" pitchFamily="34" charset="0"/>
              <a:ea typeface="Calibri" panose="020F0502020204030204" pitchFamily="34" charset="0"/>
              <a:cs typeface="Mangal" panose="02040503050203030202" pitchFamily="18" charset="0"/>
            </a:endParaRPr>
          </a:p>
        </p:txBody>
      </p:sp>
      <p:sp>
        <p:nvSpPr>
          <p:cNvPr id="37" name="Google Shape;141;p22">
            <a:extLst>
              <a:ext uri="{FF2B5EF4-FFF2-40B4-BE49-F238E27FC236}">
                <a16:creationId xmlns:a16="http://schemas.microsoft.com/office/drawing/2014/main" id="{E58FB7F2-BBF4-689B-F1B7-ED41C9B9DFFC}"/>
              </a:ext>
            </a:extLst>
          </p:cNvPr>
          <p:cNvSpPr/>
          <p:nvPr/>
        </p:nvSpPr>
        <p:spPr>
          <a:xfrm>
            <a:off x="5560923" y="1384059"/>
            <a:ext cx="2282400" cy="2524264"/>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285750" lvl="0" indent="-285750">
              <a:lnSpc>
                <a:spcPct val="107000"/>
              </a:lnSpc>
              <a:buFont typeface="Arial" panose="020B0604020202020204" pitchFamily="34" charset="0"/>
              <a:buChar char="•"/>
            </a:pPr>
            <a:r>
              <a:rPr lang="en-US" sz="1600" b="1" dirty="0">
                <a:solidFill>
                  <a:srgbClr val="FF0000"/>
                </a:solidFill>
                <a:effectLst/>
                <a:latin typeface="Times New Roman" panose="02020603050405020304" pitchFamily="18" charset="0"/>
                <a:ea typeface="Calibri" panose="020F0502020204030204" pitchFamily="34" charset="0"/>
                <a:cs typeface="Mangal" panose="02040503050203030202" pitchFamily="18" charset="0"/>
              </a:rPr>
              <a:t>The increasing demand of steel wire in the US and the world.</a:t>
            </a:r>
          </a:p>
          <a:p>
            <a:pPr marL="285750" lvl="0" indent="-285750">
              <a:lnSpc>
                <a:spcPct val="107000"/>
              </a:lnSpc>
              <a:buFont typeface="Arial" panose="020B0604020202020204" pitchFamily="34" charset="0"/>
              <a:buChar char="•"/>
            </a:pPr>
            <a:r>
              <a:rPr lang="en-US" sz="1600" b="1" dirty="0">
                <a:solidFill>
                  <a:schemeClr val="bg1"/>
                </a:solidFill>
                <a:effectLst/>
                <a:latin typeface="Times New Roman" panose="02020603050405020304" pitchFamily="18" charset="0"/>
                <a:ea typeface="Calibri" panose="020F0502020204030204" pitchFamily="34" charset="0"/>
                <a:cs typeface="Mangal" panose="02040503050203030202" pitchFamily="18" charset="0"/>
              </a:rPr>
              <a:t>Enhancing manufacturing with automation becoming cheaper.</a:t>
            </a:r>
            <a:endParaRPr kumimoji="0" sz="2400" b="0" i="0" u="none" strike="noStrike" kern="1200" cap="none" spc="0" normalizeH="0" baseline="0" noProof="0" dirty="0">
              <a:ln>
                <a:noFill/>
              </a:ln>
              <a:solidFill>
                <a:srgbClr val="454545"/>
              </a:solidFill>
              <a:effectLst/>
              <a:uLnTx/>
              <a:uFillTx/>
              <a:latin typeface="Playfair Display"/>
              <a:ea typeface="Playfair Display"/>
              <a:cs typeface="Playfair Display"/>
              <a:sym typeface="Playfair Display"/>
            </a:endParaRPr>
          </a:p>
        </p:txBody>
      </p:sp>
      <p:sp>
        <p:nvSpPr>
          <p:cNvPr id="38" name="Google Shape;142;p22">
            <a:extLst>
              <a:ext uri="{FF2B5EF4-FFF2-40B4-BE49-F238E27FC236}">
                <a16:creationId xmlns:a16="http://schemas.microsoft.com/office/drawing/2014/main" id="{2882D370-8C68-13C0-81A8-E5662380F92F}"/>
              </a:ext>
            </a:extLst>
          </p:cNvPr>
          <p:cNvSpPr/>
          <p:nvPr/>
        </p:nvSpPr>
        <p:spPr>
          <a:xfrm>
            <a:off x="9118076" y="3429000"/>
            <a:ext cx="2282400" cy="2978624"/>
          </a:xfrm>
          <a:prstGeom prst="wedgeRect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pPr marL="285750" lvl="0" indent="-285750">
              <a:lnSpc>
                <a:spcPct val="107000"/>
              </a:lnSpc>
              <a:buFont typeface="Arial" panose="020B0604020202020204" pitchFamily="34" charset="0"/>
              <a:buChar char="•"/>
            </a:pPr>
            <a:r>
              <a:rPr lang="en-US" sz="1600" b="1" dirty="0">
                <a:solidFill>
                  <a:schemeClr val="bg1"/>
                </a:solidFill>
                <a:effectLst/>
                <a:latin typeface="Times New Roman" panose="02020603050405020304" pitchFamily="18" charset="0"/>
                <a:ea typeface="Calibri" panose="020F0502020204030204" pitchFamily="34" charset="0"/>
                <a:cs typeface="Mangal" panose="02040503050203030202" pitchFamily="18" charset="0"/>
              </a:rPr>
              <a:t>Players are merging for strategic advantage and giving tough competition competitors.</a:t>
            </a:r>
          </a:p>
          <a:p>
            <a:pPr marL="285750" lvl="0" indent="-285750">
              <a:lnSpc>
                <a:spcPct val="107000"/>
              </a:lnSpc>
              <a:buFont typeface="Arial" panose="020B0604020202020204" pitchFamily="34" charset="0"/>
              <a:buChar char="•"/>
            </a:pPr>
            <a:r>
              <a:rPr lang="en-US" sz="1600" b="1" dirty="0">
                <a:solidFill>
                  <a:srgbClr val="FF0000"/>
                </a:solidFill>
                <a:effectLst/>
                <a:latin typeface="Times New Roman" panose="02020603050405020304" pitchFamily="18" charset="0"/>
                <a:ea typeface="Calibri" panose="020F0502020204030204" pitchFamily="34" charset="0"/>
                <a:cs typeface="Mangal" panose="02040503050203030202" pitchFamily="18" charset="0"/>
              </a:rPr>
              <a:t>Disrupted supply of crucial raw materials for steel wire manufacturing</a:t>
            </a:r>
            <a:r>
              <a:rPr lang="en-US" sz="1800" dirty="0">
                <a:solidFill>
                  <a:srgbClr val="FF0000"/>
                </a:solidFill>
                <a:effectLst/>
                <a:latin typeface="Times New Roman" panose="02020603050405020304" pitchFamily="18" charset="0"/>
                <a:ea typeface="Calibri" panose="020F0502020204030204" pitchFamily="34" charset="0"/>
                <a:cs typeface="Mangal" panose="02040503050203030202" pitchFamily="18" charset="0"/>
              </a:rPr>
              <a:t>.</a:t>
            </a:r>
            <a:endParaRPr kumimoji="0" lang="en-US" sz="1600" b="1" i="0" u="none" strike="noStrike" kern="1200" cap="none" spc="0" normalizeH="0" baseline="0" noProof="0" dirty="0">
              <a:ln>
                <a:noFill/>
              </a:ln>
              <a:solidFill>
                <a:srgbClr val="FF0000"/>
              </a:solidFill>
              <a:effectLst/>
              <a:uLnTx/>
              <a:uFillTx/>
              <a:latin typeface="Times New Roman" panose="02020603050405020304" pitchFamily="18" charset="0"/>
              <a:ea typeface="+mn-ea"/>
              <a:cs typeface="+mn-cs"/>
            </a:endParaRPr>
          </a:p>
        </p:txBody>
      </p:sp>
    </p:spTree>
    <p:extLst>
      <p:ext uri="{BB962C8B-B14F-4D97-AF65-F5344CB8AC3E}">
        <p14:creationId xmlns:p14="http://schemas.microsoft.com/office/powerpoint/2010/main" val="1134120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6"/>
        <p:cNvGrpSpPr/>
        <p:nvPr/>
      </p:nvGrpSpPr>
      <p:grpSpPr>
        <a:xfrm>
          <a:off x="0" y="0"/>
          <a:ext cx="0" cy="0"/>
          <a:chOff x="0" y="0"/>
          <a:chExt cx="0" cy="0"/>
        </a:xfrm>
      </p:grpSpPr>
      <p:grpSp>
        <p:nvGrpSpPr>
          <p:cNvPr id="147" name="Google Shape;147;p23"/>
          <p:cNvGrpSpPr/>
          <p:nvPr/>
        </p:nvGrpSpPr>
        <p:grpSpPr>
          <a:xfrm>
            <a:off x="423348" y="2618120"/>
            <a:ext cx="2164487" cy="1865211"/>
            <a:chOff x="484732" y="2212874"/>
            <a:chExt cx="1623365" cy="1398908"/>
          </a:xfrm>
        </p:grpSpPr>
        <p:sp>
          <p:nvSpPr>
            <p:cNvPr id="148" name="Google Shape;148;p23"/>
            <p:cNvSpPr/>
            <p:nvPr/>
          </p:nvSpPr>
          <p:spPr>
            <a:xfrm>
              <a:off x="533733" y="2245400"/>
              <a:ext cx="1525363" cy="1316712"/>
            </a:xfrm>
            <a:custGeom>
              <a:avLst/>
              <a:gdLst/>
              <a:ahLst/>
              <a:cxnLst/>
              <a:rect l="l" t="t" r="r" b="b"/>
              <a:pathLst>
                <a:path w="1275426" h="1100964" extrusionOk="0">
                  <a:moveTo>
                    <a:pt x="318526" y="0"/>
                  </a:moveTo>
                  <a:lnTo>
                    <a:pt x="956900" y="0"/>
                  </a:lnTo>
                  <a:lnTo>
                    <a:pt x="1275426" y="549821"/>
                  </a:lnTo>
                  <a:lnTo>
                    <a:pt x="956900" y="1100964"/>
                  </a:lnTo>
                  <a:lnTo>
                    <a:pt x="318526" y="1100964"/>
                  </a:lnTo>
                  <a:lnTo>
                    <a:pt x="0" y="549821"/>
                  </a:lnTo>
                  <a:close/>
                </a:path>
              </a:pathLst>
            </a:custGeom>
            <a:solidFill>
              <a:schemeClr val="accent1"/>
            </a:solidFill>
            <a:ln>
              <a:noFill/>
            </a:ln>
          </p:spPr>
          <p:txBody>
            <a:bodyPr spcFirstLastPara="1" wrap="square" lIns="121900" tIns="60933" rIns="121900" bIns="60933" anchor="ctr" anchorCtr="0">
              <a:noAutofit/>
            </a:bodyPr>
            <a:lstStyle/>
            <a:p>
              <a:pPr algn="ctr" defTabSz="1219170">
                <a:buClr>
                  <a:srgbClr val="000000"/>
                </a:buClr>
              </a:pPr>
              <a:r>
                <a:rPr lang="en" sz="8000" b="1" kern="0" dirty="0">
                  <a:solidFill>
                    <a:srgbClr val="FFFFFF"/>
                  </a:solidFill>
                  <a:latin typeface="Roboto"/>
                  <a:ea typeface="Roboto"/>
                  <a:cs typeface="Roboto"/>
                  <a:sym typeface="Roboto"/>
                </a:rPr>
                <a:t>P</a:t>
              </a:r>
              <a:endParaRPr sz="8000" b="1" kern="0" dirty="0">
                <a:solidFill>
                  <a:srgbClr val="FFFFFF"/>
                </a:solidFill>
                <a:latin typeface="Roboto"/>
                <a:ea typeface="Roboto"/>
                <a:cs typeface="Roboto"/>
                <a:sym typeface="Roboto"/>
              </a:endParaRPr>
            </a:p>
          </p:txBody>
        </p:sp>
        <p:sp>
          <p:nvSpPr>
            <p:cNvPr id="149" name="Google Shape;149;p23"/>
            <p:cNvSpPr/>
            <p:nvPr/>
          </p:nvSpPr>
          <p:spPr>
            <a:xfrm rot="5400000">
              <a:off x="596961" y="2100645"/>
              <a:ext cx="1398908" cy="1623365"/>
            </a:xfrm>
            <a:custGeom>
              <a:avLst/>
              <a:gdLst/>
              <a:ahLst/>
              <a:cxnLst/>
              <a:rect l="l" t="t" r="r" b="b"/>
              <a:pathLst>
                <a:path w="885" h="1027" extrusionOk="0">
                  <a:moveTo>
                    <a:pt x="442" y="61"/>
                  </a:moveTo>
                  <a:lnTo>
                    <a:pt x="833" y="287"/>
                  </a:lnTo>
                  <a:lnTo>
                    <a:pt x="833" y="741"/>
                  </a:lnTo>
                  <a:lnTo>
                    <a:pt x="442" y="967"/>
                  </a:lnTo>
                  <a:lnTo>
                    <a:pt x="52" y="741"/>
                  </a:lnTo>
                  <a:lnTo>
                    <a:pt x="52" y="287"/>
                  </a:lnTo>
                  <a:lnTo>
                    <a:pt x="442" y="61"/>
                  </a:lnTo>
                  <a:close/>
                  <a:moveTo>
                    <a:pt x="442" y="0"/>
                  </a:moveTo>
                  <a:lnTo>
                    <a:pt x="0" y="257"/>
                  </a:lnTo>
                  <a:lnTo>
                    <a:pt x="0" y="770"/>
                  </a:lnTo>
                  <a:lnTo>
                    <a:pt x="442" y="1027"/>
                  </a:lnTo>
                  <a:lnTo>
                    <a:pt x="885" y="770"/>
                  </a:lnTo>
                  <a:lnTo>
                    <a:pt x="885" y="257"/>
                  </a:lnTo>
                  <a:lnTo>
                    <a:pt x="442" y="0"/>
                  </a:lnTo>
                  <a:close/>
                </a:path>
              </a:pathLst>
            </a:custGeom>
            <a:solidFill>
              <a:srgbClr val="D8D8D8"/>
            </a:solidFill>
            <a:ln>
              <a:noFill/>
            </a:ln>
          </p:spPr>
          <p:txBody>
            <a:bodyPr spcFirstLastPara="1" wrap="square" lIns="121900" tIns="60933" rIns="121900" bIns="60933" anchor="t" anchorCtr="0">
              <a:noAutofit/>
            </a:bodyPr>
            <a:lstStyle/>
            <a:p>
              <a:pPr defTabSz="1219170">
                <a:buClr>
                  <a:srgbClr val="000000"/>
                </a:buClr>
              </a:pPr>
              <a:endParaRPr sz="5333" kern="0">
                <a:solidFill>
                  <a:srgbClr val="000000"/>
                </a:solidFill>
                <a:latin typeface="Roboto"/>
                <a:ea typeface="Roboto"/>
                <a:cs typeface="Roboto"/>
                <a:sym typeface="Roboto"/>
              </a:endParaRPr>
            </a:p>
          </p:txBody>
        </p:sp>
      </p:grpSp>
      <p:grpSp>
        <p:nvGrpSpPr>
          <p:cNvPr id="150" name="Google Shape;150;p23"/>
          <p:cNvGrpSpPr/>
          <p:nvPr/>
        </p:nvGrpSpPr>
        <p:grpSpPr>
          <a:xfrm>
            <a:off x="2168268" y="3382506"/>
            <a:ext cx="2164487" cy="1865211"/>
            <a:chOff x="1902378" y="1818306"/>
            <a:chExt cx="1623365" cy="1398908"/>
          </a:xfrm>
        </p:grpSpPr>
        <p:sp>
          <p:nvSpPr>
            <p:cNvPr id="151" name="Google Shape;151;p23"/>
            <p:cNvSpPr/>
            <p:nvPr/>
          </p:nvSpPr>
          <p:spPr>
            <a:xfrm>
              <a:off x="1951380" y="1859405"/>
              <a:ext cx="1525363" cy="1316712"/>
            </a:xfrm>
            <a:custGeom>
              <a:avLst/>
              <a:gdLst/>
              <a:ahLst/>
              <a:cxnLst/>
              <a:rect l="l" t="t" r="r" b="b"/>
              <a:pathLst>
                <a:path w="1275426" h="1100964" extrusionOk="0">
                  <a:moveTo>
                    <a:pt x="318526" y="0"/>
                  </a:moveTo>
                  <a:lnTo>
                    <a:pt x="956900" y="0"/>
                  </a:lnTo>
                  <a:lnTo>
                    <a:pt x="1275426" y="549821"/>
                  </a:lnTo>
                  <a:lnTo>
                    <a:pt x="956900" y="1100964"/>
                  </a:lnTo>
                  <a:lnTo>
                    <a:pt x="318526" y="1100964"/>
                  </a:lnTo>
                  <a:lnTo>
                    <a:pt x="0" y="549821"/>
                  </a:lnTo>
                  <a:close/>
                </a:path>
              </a:pathLst>
            </a:custGeom>
            <a:solidFill>
              <a:schemeClr val="accent2"/>
            </a:solidFill>
            <a:ln>
              <a:noFill/>
            </a:ln>
          </p:spPr>
          <p:txBody>
            <a:bodyPr spcFirstLastPara="1" wrap="square" lIns="121900" tIns="60933" rIns="121900" bIns="60933" anchor="ctr" anchorCtr="0">
              <a:noAutofit/>
            </a:bodyPr>
            <a:lstStyle/>
            <a:p>
              <a:pPr algn="ctr" defTabSz="1219170">
                <a:buClr>
                  <a:srgbClr val="000000"/>
                </a:buClr>
              </a:pPr>
              <a:r>
                <a:rPr lang="en" sz="8000" b="1" kern="0" dirty="0">
                  <a:solidFill>
                    <a:srgbClr val="FFFFFF"/>
                  </a:solidFill>
                  <a:latin typeface="Roboto"/>
                  <a:ea typeface="Roboto"/>
                  <a:cs typeface="Roboto"/>
                  <a:sym typeface="Roboto"/>
                </a:rPr>
                <a:t>E</a:t>
              </a:r>
              <a:endParaRPr sz="8000" b="1" kern="0" dirty="0">
                <a:solidFill>
                  <a:srgbClr val="FFFFFF"/>
                </a:solidFill>
                <a:latin typeface="Roboto"/>
                <a:ea typeface="Roboto"/>
                <a:cs typeface="Roboto"/>
                <a:sym typeface="Roboto"/>
              </a:endParaRPr>
            </a:p>
          </p:txBody>
        </p:sp>
        <p:sp>
          <p:nvSpPr>
            <p:cNvPr id="152" name="Google Shape;152;p23"/>
            <p:cNvSpPr/>
            <p:nvPr/>
          </p:nvSpPr>
          <p:spPr>
            <a:xfrm rot="5400000">
              <a:off x="2014607" y="1706078"/>
              <a:ext cx="1398908" cy="1623365"/>
            </a:xfrm>
            <a:custGeom>
              <a:avLst/>
              <a:gdLst/>
              <a:ahLst/>
              <a:cxnLst/>
              <a:rect l="l" t="t" r="r" b="b"/>
              <a:pathLst>
                <a:path w="885" h="1027" extrusionOk="0">
                  <a:moveTo>
                    <a:pt x="442" y="61"/>
                  </a:moveTo>
                  <a:lnTo>
                    <a:pt x="833" y="287"/>
                  </a:lnTo>
                  <a:lnTo>
                    <a:pt x="833" y="741"/>
                  </a:lnTo>
                  <a:lnTo>
                    <a:pt x="442" y="967"/>
                  </a:lnTo>
                  <a:lnTo>
                    <a:pt x="52" y="741"/>
                  </a:lnTo>
                  <a:lnTo>
                    <a:pt x="52" y="287"/>
                  </a:lnTo>
                  <a:lnTo>
                    <a:pt x="442" y="61"/>
                  </a:lnTo>
                  <a:close/>
                  <a:moveTo>
                    <a:pt x="442" y="0"/>
                  </a:moveTo>
                  <a:lnTo>
                    <a:pt x="0" y="257"/>
                  </a:lnTo>
                  <a:lnTo>
                    <a:pt x="0" y="770"/>
                  </a:lnTo>
                  <a:lnTo>
                    <a:pt x="442" y="1027"/>
                  </a:lnTo>
                  <a:lnTo>
                    <a:pt x="885" y="770"/>
                  </a:lnTo>
                  <a:lnTo>
                    <a:pt x="885" y="257"/>
                  </a:lnTo>
                  <a:lnTo>
                    <a:pt x="442" y="0"/>
                  </a:lnTo>
                  <a:close/>
                </a:path>
              </a:pathLst>
            </a:custGeom>
            <a:solidFill>
              <a:srgbClr val="D8D8D8"/>
            </a:solidFill>
            <a:ln>
              <a:noFill/>
            </a:ln>
          </p:spPr>
          <p:txBody>
            <a:bodyPr spcFirstLastPara="1" wrap="square" lIns="121900" tIns="60933" rIns="121900" bIns="60933" anchor="t" anchorCtr="0">
              <a:noAutofit/>
            </a:bodyPr>
            <a:lstStyle/>
            <a:p>
              <a:pPr defTabSz="1219170">
                <a:buClr>
                  <a:srgbClr val="000000"/>
                </a:buClr>
              </a:pPr>
              <a:endParaRPr sz="5333" kern="0">
                <a:solidFill>
                  <a:srgbClr val="000000"/>
                </a:solidFill>
                <a:latin typeface="Roboto"/>
                <a:ea typeface="Roboto"/>
                <a:cs typeface="Roboto"/>
                <a:sym typeface="Roboto"/>
              </a:endParaRPr>
            </a:p>
          </p:txBody>
        </p:sp>
      </p:grpSp>
      <p:grpSp>
        <p:nvGrpSpPr>
          <p:cNvPr id="153" name="Google Shape;153;p23"/>
          <p:cNvGrpSpPr/>
          <p:nvPr/>
        </p:nvGrpSpPr>
        <p:grpSpPr>
          <a:xfrm>
            <a:off x="4204121" y="3123432"/>
            <a:ext cx="2164488" cy="1865211"/>
            <a:chOff x="3108141" y="2550761"/>
            <a:chExt cx="1623366" cy="1398908"/>
          </a:xfrm>
        </p:grpSpPr>
        <p:sp>
          <p:nvSpPr>
            <p:cNvPr id="154" name="Google Shape;154;p23"/>
            <p:cNvSpPr/>
            <p:nvPr/>
          </p:nvSpPr>
          <p:spPr>
            <a:xfrm>
              <a:off x="3157143" y="2591860"/>
              <a:ext cx="1525363" cy="1316712"/>
            </a:xfrm>
            <a:custGeom>
              <a:avLst/>
              <a:gdLst/>
              <a:ahLst/>
              <a:cxnLst/>
              <a:rect l="l" t="t" r="r" b="b"/>
              <a:pathLst>
                <a:path w="1275426" h="1100964" extrusionOk="0">
                  <a:moveTo>
                    <a:pt x="318526" y="0"/>
                  </a:moveTo>
                  <a:lnTo>
                    <a:pt x="956900" y="0"/>
                  </a:lnTo>
                  <a:lnTo>
                    <a:pt x="1275426" y="549821"/>
                  </a:lnTo>
                  <a:lnTo>
                    <a:pt x="956900" y="1100964"/>
                  </a:lnTo>
                  <a:lnTo>
                    <a:pt x="318526" y="1100964"/>
                  </a:lnTo>
                  <a:lnTo>
                    <a:pt x="0" y="549821"/>
                  </a:lnTo>
                  <a:close/>
                </a:path>
              </a:pathLst>
            </a:custGeom>
            <a:solidFill>
              <a:schemeClr val="accent3"/>
            </a:solidFill>
            <a:ln>
              <a:noFill/>
            </a:ln>
          </p:spPr>
          <p:txBody>
            <a:bodyPr spcFirstLastPara="1" wrap="square" lIns="121900" tIns="60933" rIns="121900" bIns="60933" anchor="ctr" anchorCtr="0">
              <a:noAutofit/>
            </a:bodyPr>
            <a:lstStyle/>
            <a:p>
              <a:pPr algn="ctr" defTabSz="1219170">
                <a:buClr>
                  <a:srgbClr val="000000"/>
                </a:buClr>
              </a:pPr>
              <a:r>
                <a:rPr lang="en" sz="8000" b="1" kern="0">
                  <a:solidFill>
                    <a:srgbClr val="FFFFFF"/>
                  </a:solidFill>
                  <a:latin typeface="Roboto"/>
                  <a:ea typeface="Roboto"/>
                  <a:cs typeface="Roboto"/>
                  <a:sym typeface="Roboto"/>
                </a:rPr>
                <a:t>S</a:t>
              </a:r>
              <a:endParaRPr sz="8000" b="1" kern="0">
                <a:solidFill>
                  <a:srgbClr val="FFFFFF"/>
                </a:solidFill>
                <a:latin typeface="Roboto"/>
                <a:ea typeface="Roboto"/>
                <a:cs typeface="Roboto"/>
                <a:sym typeface="Roboto"/>
              </a:endParaRPr>
            </a:p>
          </p:txBody>
        </p:sp>
        <p:sp>
          <p:nvSpPr>
            <p:cNvPr id="155" name="Google Shape;155;p23"/>
            <p:cNvSpPr/>
            <p:nvPr/>
          </p:nvSpPr>
          <p:spPr>
            <a:xfrm rot="5400000">
              <a:off x="3220369" y="2438532"/>
              <a:ext cx="1398908" cy="1623366"/>
            </a:xfrm>
            <a:custGeom>
              <a:avLst/>
              <a:gdLst/>
              <a:ahLst/>
              <a:cxnLst/>
              <a:rect l="l" t="t" r="r" b="b"/>
              <a:pathLst>
                <a:path w="885" h="1027" extrusionOk="0">
                  <a:moveTo>
                    <a:pt x="442" y="61"/>
                  </a:moveTo>
                  <a:lnTo>
                    <a:pt x="833" y="287"/>
                  </a:lnTo>
                  <a:lnTo>
                    <a:pt x="833" y="741"/>
                  </a:lnTo>
                  <a:lnTo>
                    <a:pt x="442" y="967"/>
                  </a:lnTo>
                  <a:lnTo>
                    <a:pt x="52" y="741"/>
                  </a:lnTo>
                  <a:lnTo>
                    <a:pt x="52" y="287"/>
                  </a:lnTo>
                  <a:lnTo>
                    <a:pt x="442" y="61"/>
                  </a:lnTo>
                  <a:close/>
                  <a:moveTo>
                    <a:pt x="442" y="0"/>
                  </a:moveTo>
                  <a:lnTo>
                    <a:pt x="0" y="257"/>
                  </a:lnTo>
                  <a:lnTo>
                    <a:pt x="0" y="770"/>
                  </a:lnTo>
                  <a:lnTo>
                    <a:pt x="442" y="1027"/>
                  </a:lnTo>
                  <a:lnTo>
                    <a:pt x="885" y="770"/>
                  </a:lnTo>
                  <a:lnTo>
                    <a:pt x="885" y="257"/>
                  </a:lnTo>
                  <a:lnTo>
                    <a:pt x="442" y="0"/>
                  </a:lnTo>
                  <a:close/>
                </a:path>
              </a:pathLst>
            </a:custGeom>
            <a:solidFill>
              <a:srgbClr val="D8D8D8"/>
            </a:solidFill>
            <a:ln>
              <a:noFill/>
            </a:ln>
          </p:spPr>
          <p:txBody>
            <a:bodyPr spcFirstLastPara="1" wrap="square" lIns="121900" tIns="60933" rIns="121900" bIns="60933" anchor="t" anchorCtr="0">
              <a:noAutofit/>
            </a:bodyPr>
            <a:lstStyle/>
            <a:p>
              <a:pPr defTabSz="1219170">
                <a:buClr>
                  <a:srgbClr val="000000"/>
                </a:buClr>
              </a:pPr>
              <a:endParaRPr sz="5333" kern="0">
                <a:solidFill>
                  <a:srgbClr val="000000"/>
                </a:solidFill>
                <a:latin typeface="Roboto"/>
                <a:ea typeface="Roboto"/>
                <a:cs typeface="Roboto"/>
                <a:sym typeface="Roboto"/>
              </a:endParaRPr>
            </a:p>
          </p:txBody>
        </p:sp>
      </p:grpSp>
      <p:grpSp>
        <p:nvGrpSpPr>
          <p:cNvPr id="156" name="Google Shape;156;p23"/>
          <p:cNvGrpSpPr/>
          <p:nvPr/>
        </p:nvGrpSpPr>
        <p:grpSpPr>
          <a:xfrm>
            <a:off x="5868434" y="2551892"/>
            <a:ext cx="2164487" cy="1865211"/>
            <a:chOff x="4353896" y="1818306"/>
            <a:chExt cx="1623365" cy="1398908"/>
          </a:xfrm>
        </p:grpSpPr>
        <p:sp>
          <p:nvSpPr>
            <p:cNvPr id="157" name="Google Shape;157;p23"/>
            <p:cNvSpPr/>
            <p:nvPr/>
          </p:nvSpPr>
          <p:spPr>
            <a:xfrm>
              <a:off x="4402898" y="1859405"/>
              <a:ext cx="1525363" cy="1316712"/>
            </a:xfrm>
            <a:custGeom>
              <a:avLst/>
              <a:gdLst/>
              <a:ahLst/>
              <a:cxnLst/>
              <a:rect l="l" t="t" r="r" b="b"/>
              <a:pathLst>
                <a:path w="1275426" h="1100964" extrusionOk="0">
                  <a:moveTo>
                    <a:pt x="318526" y="0"/>
                  </a:moveTo>
                  <a:lnTo>
                    <a:pt x="956900" y="0"/>
                  </a:lnTo>
                  <a:lnTo>
                    <a:pt x="1275426" y="549821"/>
                  </a:lnTo>
                  <a:lnTo>
                    <a:pt x="956900" y="1100964"/>
                  </a:lnTo>
                  <a:lnTo>
                    <a:pt x="318526" y="1100964"/>
                  </a:lnTo>
                  <a:lnTo>
                    <a:pt x="0" y="549821"/>
                  </a:lnTo>
                  <a:close/>
                </a:path>
              </a:pathLst>
            </a:custGeom>
            <a:solidFill>
              <a:schemeClr val="accent4"/>
            </a:solidFill>
            <a:ln>
              <a:noFill/>
            </a:ln>
          </p:spPr>
          <p:txBody>
            <a:bodyPr spcFirstLastPara="1" wrap="square" lIns="121900" tIns="60933" rIns="121900" bIns="60933" anchor="ctr" anchorCtr="0">
              <a:noAutofit/>
            </a:bodyPr>
            <a:lstStyle/>
            <a:p>
              <a:pPr algn="ctr" defTabSz="1219170">
                <a:buClr>
                  <a:srgbClr val="000000"/>
                </a:buClr>
              </a:pPr>
              <a:r>
                <a:rPr lang="en" sz="8000" b="1" kern="0">
                  <a:solidFill>
                    <a:srgbClr val="FFFFFF"/>
                  </a:solidFill>
                  <a:latin typeface="Roboto"/>
                  <a:ea typeface="Roboto"/>
                  <a:cs typeface="Roboto"/>
                  <a:sym typeface="Roboto"/>
                </a:rPr>
                <a:t>T</a:t>
              </a:r>
              <a:endParaRPr sz="8000" b="1" kern="0">
                <a:solidFill>
                  <a:srgbClr val="FFFFFF"/>
                </a:solidFill>
                <a:latin typeface="Roboto"/>
                <a:ea typeface="Roboto"/>
                <a:cs typeface="Roboto"/>
                <a:sym typeface="Roboto"/>
              </a:endParaRPr>
            </a:p>
          </p:txBody>
        </p:sp>
        <p:sp>
          <p:nvSpPr>
            <p:cNvPr id="158" name="Google Shape;158;p23"/>
            <p:cNvSpPr/>
            <p:nvPr/>
          </p:nvSpPr>
          <p:spPr>
            <a:xfrm rot="5400000">
              <a:off x="4466125" y="1706078"/>
              <a:ext cx="1398908" cy="1623365"/>
            </a:xfrm>
            <a:custGeom>
              <a:avLst/>
              <a:gdLst/>
              <a:ahLst/>
              <a:cxnLst/>
              <a:rect l="l" t="t" r="r" b="b"/>
              <a:pathLst>
                <a:path w="885" h="1027" extrusionOk="0">
                  <a:moveTo>
                    <a:pt x="442" y="61"/>
                  </a:moveTo>
                  <a:lnTo>
                    <a:pt x="833" y="287"/>
                  </a:lnTo>
                  <a:lnTo>
                    <a:pt x="833" y="741"/>
                  </a:lnTo>
                  <a:lnTo>
                    <a:pt x="442" y="967"/>
                  </a:lnTo>
                  <a:lnTo>
                    <a:pt x="52" y="741"/>
                  </a:lnTo>
                  <a:lnTo>
                    <a:pt x="52" y="287"/>
                  </a:lnTo>
                  <a:lnTo>
                    <a:pt x="442" y="61"/>
                  </a:lnTo>
                  <a:close/>
                  <a:moveTo>
                    <a:pt x="442" y="0"/>
                  </a:moveTo>
                  <a:lnTo>
                    <a:pt x="0" y="257"/>
                  </a:lnTo>
                  <a:lnTo>
                    <a:pt x="0" y="770"/>
                  </a:lnTo>
                  <a:lnTo>
                    <a:pt x="442" y="1027"/>
                  </a:lnTo>
                  <a:lnTo>
                    <a:pt x="885" y="770"/>
                  </a:lnTo>
                  <a:lnTo>
                    <a:pt x="885" y="257"/>
                  </a:lnTo>
                  <a:lnTo>
                    <a:pt x="442" y="0"/>
                  </a:lnTo>
                  <a:close/>
                </a:path>
              </a:pathLst>
            </a:custGeom>
            <a:solidFill>
              <a:srgbClr val="D8D8D8"/>
            </a:solidFill>
            <a:ln>
              <a:noFill/>
            </a:ln>
          </p:spPr>
          <p:txBody>
            <a:bodyPr spcFirstLastPara="1" wrap="square" lIns="121900" tIns="60933" rIns="121900" bIns="60933" anchor="t" anchorCtr="0">
              <a:noAutofit/>
            </a:bodyPr>
            <a:lstStyle/>
            <a:p>
              <a:pPr defTabSz="1219170">
                <a:buClr>
                  <a:srgbClr val="000000"/>
                </a:buClr>
              </a:pPr>
              <a:endParaRPr sz="5333" kern="0">
                <a:solidFill>
                  <a:srgbClr val="000000"/>
                </a:solidFill>
                <a:latin typeface="Roboto"/>
                <a:ea typeface="Roboto"/>
                <a:cs typeface="Roboto"/>
                <a:sym typeface="Roboto"/>
              </a:endParaRPr>
            </a:p>
          </p:txBody>
        </p:sp>
      </p:grpSp>
      <p:grpSp>
        <p:nvGrpSpPr>
          <p:cNvPr id="159" name="Google Shape;159;p23"/>
          <p:cNvGrpSpPr/>
          <p:nvPr/>
        </p:nvGrpSpPr>
        <p:grpSpPr>
          <a:xfrm>
            <a:off x="7532744" y="3374199"/>
            <a:ext cx="2164488" cy="1865215"/>
            <a:chOff x="5652039" y="2509661"/>
            <a:chExt cx="1623366" cy="1398911"/>
          </a:xfrm>
        </p:grpSpPr>
        <p:sp>
          <p:nvSpPr>
            <p:cNvPr id="160" name="Google Shape;160;p23"/>
            <p:cNvSpPr/>
            <p:nvPr/>
          </p:nvSpPr>
          <p:spPr>
            <a:xfrm>
              <a:off x="5701041" y="2591860"/>
              <a:ext cx="1525363" cy="1316712"/>
            </a:xfrm>
            <a:custGeom>
              <a:avLst/>
              <a:gdLst/>
              <a:ahLst/>
              <a:cxnLst/>
              <a:rect l="l" t="t" r="r" b="b"/>
              <a:pathLst>
                <a:path w="1275426" h="1100964" extrusionOk="0">
                  <a:moveTo>
                    <a:pt x="318526" y="0"/>
                  </a:moveTo>
                  <a:lnTo>
                    <a:pt x="956900" y="0"/>
                  </a:lnTo>
                  <a:lnTo>
                    <a:pt x="1275426" y="549821"/>
                  </a:lnTo>
                  <a:lnTo>
                    <a:pt x="956900" y="1100964"/>
                  </a:lnTo>
                  <a:lnTo>
                    <a:pt x="318526" y="1100964"/>
                  </a:lnTo>
                  <a:lnTo>
                    <a:pt x="0" y="549821"/>
                  </a:lnTo>
                  <a:close/>
                </a:path>
              </a:pathLst>
            </a:custGeom>
            <a:solidFill>
              <a:schemeClr val="accent5"/>
            </a:solidFill>
            <a:ln>
              <a:noFill/>
            </a:ln>
          </p:spPr>
          <p:txBody>
            <a:bodyPr spcFirstLastPara="1" wrap="square" lIns="121900" tIns="60933" rIns="121900" bIns="60933" anchor="ctr" anchorCtr="0">
              <a:noAutofit/>
            </a:bodyPr>
            <a:lstStyle/>
            <a:p>
              <a:pPr algn="ctr" defTabSz="1219170">
                <a:buClr>
                  <a:srgbClr val="000000"/>
                </a:buClr>
              </a:pPr>
              <a:r>
                <a:rPr lang="en" sz="8000" b="1" kern="0">
                  <a:solidFill>
                    <a:srgbClr val="FFFFFF"/>
                  </a:solidFill>
                  <a:latin typeface="Roboto"/>
                  <a:ea typeface="Roboto"/>
                  <a:cs typeface="Roboto"/>
                  <a:sym typeface="Roboto"/>
                </a:rPr>
                <a:t>E</a:t>
              </a:r>
              <a:endParaRPr sz="8000" b="1" kern="0">
                <a:solidFill>
                  <a:srgbClr val="FFFFFF"/>
                </a:solidFill>
                <a:latin typeface="Roboto"/>
                <a:ea typeface="Roboto"/>
                <a:cs typeface="Roboto"/>
                <a:sym typeface="Roboto"/>
              </a:endParaRPr>
            </a:p>
          </p:txBody>
        </p:sp>
        <p:sp>
          <p:nvSpPr>
            <p:cNvPr id="161" name="Google Shape;161;p23"/>
            <p:cNvSpPr/>
            <p:nvPr/>
          </p:nvSpPr>
          <p:spPr>
            <a:xfrm rot="5400000">
              <a:off x="5764268" y="2397432"/>
              <a:ext cx="1398908" cy="1623366"/>
            </a:xfrm>
            <a:custGeom>
              <a:avLst/>
              <a:gdLst/>
              <a:ahLst/>
              <a:cxnLst/>
              <a:rect l="l" t="t" r="r" b="b"/>
              <a:pathLst>
                <a:path w="885" h="1027" extrusionOk="0">
                  <a:moveTo>
                    <a:pt x="442" y="61"/>
                  </a:moveTo>
                  <a:lnTo>
                    <a:pt x="833" y="287"/>
                  </a:lnTo>
                  <a:lnTo>
                    <a:pt x="833" y="741"/>
                  </a:lnTo>
                  <a:lnTo>
                    <a:pt x="442" y="967"/>
                  </a:lnTo>
                  <a:lnTo>
                    <a:pt x="52" y="741"/>
                  </a:lnTo>
                  <a:lnTo>
                    <a:pt x="52" y="287"/>
                  </a:lnTo>
                  <a:lnTo>
                    <a:pt x="442" y="61"/>
                  </a:lnTo>
                  <a:close/>
                  <a:moveTo>
                    <a:pt x="442" y="0"/>
                  </a:moveTo>
                  <a:lnTo>
                    <a:pt x="0" y="257"/>
                  </a:lnTo>
                  <a:lnTo>
                    <a:pt x="0" y="770"/>
                  </a:lnTo>
                  <a:lnTo>
                    <a:pt x="442" y="1027"/>
                  </a:lnTo>
                  <a:lnTo>
                    <a:pt x="885" y="770"/>
                  </a:lnTo>
                  <a:lnTo>
                    <a:pt x="885" y="257"/>
                  </a:lnTo>
                  <a:lnTo>
                    <a:pt x="442" y="0"/>
                  </a:lnTo>
                  <a:close/>
                </a:path>
              </a:pathLst>
            </a:custGeom>
            <a:solidFill>
              <a:srgbClr val="D8D8D8"/>
            </a:solidFill>
            <a:ln>
              <a:noFill/>
            </a:ln>
          </p:spPr>
          <p:txBody>
            <a:bodyPr spcFirstLastPara="1" wrap="square" lIns="121900" tIns="60933" rIns="121900" bIns="60933" anchor="t" anchorCtr="0">
              <a:noAutofit/>
            </a:bodyPr>
            <a:lstStyle/>
            <a:p>
              <a:pPr defTabSz="1219170">
                <a:buClr>
                  <a:srgbClr val="000000"/>
                </a:buClr>
              </a:pPr>
              <a:endParaRPr sz="5333" kern="0">
                <a:solidFill>
                  <a:srgbClr val="000000"/>
                </a:solidFill>
                <a:latin typeface="Roboto"/>
                <a:ea typeface="Roboto"/>
                <a:cs typeface="Roboto"/>
                <a:sym typeface="Roboto"/>
              </a:endParaRPr>
            </a:p>
          </p:txBody>
        </p:sp>
      </p:grpSp>
      <p:grpSp>
        <p:nvGrpSpPr>
          <p:cNvPr id="162" name="Google Shape;162;p23"/>
          <p:cNvGrpSpPr/>
          <p:nvPr/>
        </p:nvGrpSpPr>
        <p:grpSpPr>
          <a:xfrm>
            <a:off x="9197058" y="2760764"/>
            <a:ext cx="2164487" cy="1865211"/>
            <a:chOff x="6897794" y="1818306"/>
            <a:chExt cx="1623365" cy="1398908"/>
          </a:xfrm>
        </p:grpSpPr>
        <p:sp>
          <p:nvSpPr>
            <p:cNvPr id="163" name="Google Shape;163;p23"/>
            <p:cNvSpPr/>
            <p:nvPr/>
          </p:nvSpPr>
          <p:spPr>
            <a:xfrm>
              <a:off x="6946796" y="1859405"/>
              <a:ext cx="1525363" cy="1316712"/>
            </a:xfrm>
            <a:custGeom>
              <a:avLst/>
              <a:gdLst/>
              <a:ahLst/>
              <a:cxnLst/>
              <a:rect l="l" t="t" r="r" b="b"/>
              <a:pathLst>
                <a:path w="1275426" h="1100964" extrusionOk="0">
                  <a:moveTo>
                    <a:pt x="318526" y="0"/>
                  </a:moveTo>
                  <a:lnTo>
                    <a:pt x="956900" y="0"/>
                  </a:lnTo>
                  <a:lnTo>
                    <a:pt x="1275426" y="549821"/>
                  </a:lnTo>
                  <a:lnTo>
                    <a:pt x="956900" y="1100964"/>
                  </a:lnTo>
                  <a:lnTo>
                    <a:pt x="318526" y="1100964"/>
                  </a:lnTo>
                  <a:lnTo>
                    <a:pt x="0" y="549821"/>
                  </a:lnTo>
                  <a:close/>
                </a:path>
              </a:pathLst>
            </a:custGeom>
            <a:solidFill>
              <a:schemeClr val="accent6"/>
            </a:solidFill>
            <a:ln>
              <a:noFill/>
            </a:ln>
          </p:spPr>
          <p:txBody>
            <a:bodyPr spcFirstLastPara="1" wrap="square" lIns="121900" tIns="60933" rIns="121900" bIns="60933" anchor="ctr" anchorCtr="0">
              <a:noAutofit/>
            </a:bodyPr>
            <a:lstStyle/>
            <a:p>
              <a:pPr algn="ctr" defTabSz="1219170">
                <a:buClr>
                  <a:srgbClr val="000000"/>
                </a:buClr>
              </a:pPr>
              <a:r>
                <a:rPr lang="en" sz="8000" b="1" kern="0">
                  <a:solidFill>
                    <a:srgbClr val="FFFFFF"/>
                  </a:solidFill>
                  <a:latin typeface="Roboto"/>
                  <a:ea typeface="Roboto"/>
                  <a:cs typeface="Roboto"/>
                  <a:sym typeface="Roboto"/>
                </a:rPr>
                <a:t>L</a:t>
              </a:r>
              <a:endParaRPr sz="8000" b="1" kern="0">
                <a:solidFill>
                  <a:srgbClr val="FFFFFF"/>
                </a:solidFill>
                <a:latin typeface="Roboto"/>
                <a:ea typeface="Roboto"/>
                <a:cs typeface="Roboto"/>
                <a:sym typeface="Roboto"/>
              </a:endParaRPr>
            </a:p>
          </p:txBody>
        </p:sp>
        <p:sp>
          <p:nvSpPr>
            <p:cNvPr id="164" name="Google Shape;164;p23"/>
            <p:cNvSpPr/>
            <p:nvPr/>
          </p:nvSpPr>
          <p:spPr>
            <a:xfrm rot="5400000">
              <a:off x="7010023" y="1706078"/>
              <a:ext cx="1398908" cy="1623365"/>
            </a:xfrm>
            <a:custGeom>
              <a:avLst/>
              <a:gdLst/>
              <a:ahLst/>
              <a:cxnLst/>
              <a:rect l="l" t="t" r="r" b="b"/>
              <a:pathLst>
                <a:path w="885" h="1027" extrusionOk="0">
                  <a:moveTo>
                    <a:pt x="442" y="61"/>
                  </a:moveTo>
                  <a:lnTo>
                    <a:pt x="833" y="287"/>
                  </a:lnTo>
                  <a:lnTo>
                    <a:pt x="833" y="741"/>
                  </a:lnTo>
                  <a:lnTo>
                    <a:pt x="442" y="967"/>
                  </a:lnTo>
                  <a:lnTo>
                    <a:pt x="52" y="741"/>
                  </a:lnTo>
                  <a:lnTo>
                    <a:pt x="52" y="287"/>
                  </a:lnTo>
                  <a:lnTo>
                    <a:pt x="442" y="61"/>
                  </a:lnTo>
                  <a:close/>
                  <a:moveTo>
                    <a:pt x="442" y="0"/>
                  </a:moveTo>
                  <a:lnTo>
                    <a:pt x="0" y="257"/>
                  </a:lnTo>
                  <a:lnTo>
                    <a:pt x="0" y="770"/>
                  </a:lnTo>
                  <a:lnTo>
                    <a:pt x="442" y="1027"/>
                  </a:lnTo>
                  <a:lnTo>
                    <a:pt x="885" y="770"/>
                  </a:lnTo>
                  <a:lnTo>
                    <a:pt x="885" y="257"/>
                  </a:lnTo>
                  <a:lnTo>
                    <a:pt x="442" y="0"/>
                  </a:lnTo>
                  <a:close/>
                </a:path>
              </a:pathLst>
            </a:custGeom>
            <a:solidFill>
              <a:srgbClr val="D8D8D8"/>
            </a:solidFill>
            <a:ln>
              <a:noFill/>
            </a:ln>
          </p:spPr>
          <p:txBody>
            <a:bodyPr spcFirstLastPara="1" wrap="square" lIns="121900" tIns="60933" rIns="121900" bIns="60933" anchor="t" anchorCtr="0">
              <a:noAutofit/>
            </a:bodyPr>
            <a:lstStyle/>
            <a:p>
              <a:pPr defTabSz="1219170">
                <a:buClr>
                  <a:srgbClr val="000000"/>
                </a:buClr>
              </a:pPr>
              <a:endParaRPr sz="5333" kern="0">
                <a:solidFill>
                  <a:srgbClr val="000000"/>
                </a:solidFill>
                <a:latin typeface="Roboto"/>
                <a:ea typeface="Roboto"/>
                <a:cs typeface="Roboto"/>
                <a:sym typeface="Roboto"/>
              </a:endParaRPr>
            </a:p>
          </p:txBody>
        </p:sp>
      </p:grpSp>
      <p:grpSp>
        <p:nvGrpSpPr>
          <p:cNvPr id="165" name="Google Shape;165;p23"/>
          <p:cNvGrpSpPr/>
          <p:nvPr/>
        </p:nvGrpSpPr>
        <p:grpSpPr>
          <a:xfrm>
            <a:off x="1965929" y="1319345"/>
            <a:ext cx="3265600" cy="1701949"/>
            <a:chOff x="1538465" y="1216230"/>
            <a:chExt cx="2449200" cy="1276463"/>
          </a:xfrm>
        </p:grpSpPr>
        <p:sp>
          <p:nvSpPr>
            <p:cNvPr id="166" name="Google Shape;166;p23"/>
            <p:cNvSpPr txBox="1"/>
            <p:nvPr/>
          </p:nvSpPr>
          <p:spPr>
            <a:xfrm flipH="1">
              <a:off x="1795504" y="2277201"/>
              <a:ext cx="1430400" cy="215492"/>
            </a:xfrm>
            <a:prstGeom prst="rect">
              <a:avLst/>
            </a:prstGeom>
            <a:noFill/>
            <a:ln>
              <a:noFill/>
            </a:ln>
          </p:spPr>
          <p:txBody>
            <a:bodyPr spcFirstLastPara="1" wrap="square" lIns="0" tIns="0" rIns="0" bIns="0" anchor="ctr" anchorCtr="0">
              <a:spAutoFit/>
            </a:bodyPr>
            <a:lstStyle/>
            <a:p>
              <a:pPr algn="ctr" defTabSz="1219170">
                <a:buClr>
                  <a:srgbClr val="000000"/>
                </a:buClr>
              </a:pPr>
              <a:r>
                <a:rPr lang="en" sz="1867" b="1" kern="0" dirty="0">
                  <a:solidFill>
                    <a:srgbClr val="FF9C34"/>
                  </a:solidFill>
                  <a:latin typeface="Roboto"/>
                  <a:ea typeface="Roboto"/>
                  <a:cs typeface="Roboto"/>
                  <a:sym typeface="Roboto"/>
                </a:rPr>
                <a:t>Economica</a:t>
              </a:r>
              <a:r>
                <a:rPr lang="en" sz="1600" b="1" kern="0" dirty="0">
                  <a:solidFill>
                    <a:srgbClr val="FF9C34"/>
                  </a:solidFill>
                  <a:latin typeface="Roboto"/>
                  <a:ea typeface="Roboto"/>
                  <a:cs typeface="Roboto"/>
                  <a:sym typeface="Roboto"/>
                </a:rPr>
                <a:t>l</a:t>
              </a:r>
              <a:endParaRPr sz="1600" b="1" kern="0" dirty="0">
                <a:solidFill>
                  <a:srgbClr val="F86D34"/>
                </a:solidFill>
                <a:latin typeface="Roboto"/>
                <a:ea typeface="Roboto"/>
                <a:cs typeface="Roboto"/>
                <a:sym typeface="Roboto"/>
              </a:endParaRPr>
            </a:p>
          </p:txBody>
        </p:sp>
        <p:sp>
          <p:nvSpPr>
            <p:cNvPr id="167" name="Google Shape;167;p23"/>
            <p:cNvSpPr txBox="1"/>
            <p:nvPr/>
          </p:nvSpPr>
          <p:spPr>
            <a:xfrm flipH="1">
              <a:off x="1538465" y="1216230"/>
              <a:ext cx="2449200" cy="988012"/>
            </a:xfrm>
            <a:prstGeom prst="rect">
              <a:avLst/>
            </a:prstGeom>
            <a:noFill/>
            <a:ln>
              <a:noFill/>
            </a:ln>
          </p:spPr>
          <p:txBody>
            <a:bodyPr spcFirstLastPara="1" wrap="square" lIns="0" tIns="0" rIns="0" bIns="0" anchor="ctr" anchorCtr="0">
              <a:spAutoFit/>
            </a:bodyPr>
            <a:lstStyle/>
            <a:p>
              <a:pPr marL="285750" lvl="0" indent="-285750">
                <a:lnSpc>
                  <a:spcPct val="107000"/>
                </a:lnSpc>
                <a:buFont typeface="Arial" panose="020B0604020202020204" pitchFamily="34" charset="0"/>
                <a:buChar char="•"/>
              </a:pPr>
              <a:r>
                <a:rPr lang="en-US" sz="1600" b="1" dirty="0">
                  <a:effectLst/>
                  <a:latin typeface="Times New Roman" panose="02020603050405020304" pitchFamily="18" charset="0"/>
                  <a:ea typeface="Calibri" panose="020F0502020204030204" pitchFamily="34" charset="0"/>
                  <a:cs typeface="Mangal" panose="02040503050203030202" pitchFamily="18" charset="0"/>
                </a:rPr>
                <a:t>High inflation in the US markets</a:t>
              </a:r>
            </a:p>
            <a:p>
              <a:pPr marL="285750" lvl="0" indent="-285750">
                <a:lnSpc>
                  <a:spcPct val="107000"/>
                </a:lnSpc>
                <a:buFont typeface="Arial" panose="020B0604020202020204" pitchFamily="34" charset="0"/>
                <a:buChar char="•"/>
              </a:pPr>
              <a:r>
                <a:rPr lang="en-US" sz="1600" b="1" dirty="0">
                  <a:effectLst/>
                  <a:latin typeface="Times New Roman" panose="02020603050405020304" pitchFamily="18" charset="0"/>
                  <a:ea typeface="Calibri" panose="020F0502020204030204" pitchFamily="34" charset="0"/>
                  <a:cs typeface="Mangal" panose="02040503050203030202" pitchFamily="18" charset="0"/>
                </a:rPr>
                <a:t>High probability of recession in the US</a:t>
              </a:r>
            </a:p>
            <a:p>
              <a:pPr marL="285750" lvl="0" indent="-285750">
                <a:lnSpc>
                  <a:spcPct val="107000"/>
                </a:lnSpc>
                <a:buFont typeface="Arial" panose="020B0604020202020204" pitchFamily="34" charset="0"/>
                <a:buChar char="•"/>
              </a:pPr>
              <a:r>
                <a:rPr lang="en-US" sz="1600" b="1" dirty="0">
                  <a:effectLst/>
                  <a:latin typeface="Times New Roman" panose="02020603050405020304" pitchFamily="18" charset="0"/>
                  <a:ea typeface="Calibri" panose="020F0502020204030204" pitchFamily="34" charset="0"/>
                  <a:cs typeface="Mangal" panose="02040503050203030202" pitchFamily="18" charset="0"/>
                </a:rPr>
                <a:t>Slow GDP growth will hamper the economy</a:t>
              </a:r>
              <a:endParaRPr sz="1467" b="1" kern="0" dirty="0">
                <a:solidFill>
                  <a:srgbClr val="262626"/>
                </a:solidFill>
                <a:latin typeface="Roboto"/>
                <a:ea typeface="Roboto"/>
                <a:cs typeface="Roboto"/>
                <a:sym typeface="Roboto"/>
              </a:endParaRPr>
            </a:p>
          </p:txBody>
        </p:sp>
      </p:grpSp>
      <p:grpSp>
        <p:nvGrpSpPr>
          <p:cNvPr id="168" name="Google Shape;168;p23"/>
          <p:cNvGrpSpPr/>
          <p:nvPr/>
        </p:nvGrpSpPr>
        <p:grpSpPr>
          <a:xfrm>
            <a:off x="5337060" y="1246274"/>
            <a:ext cx="3486400" cy="1232810"/>
            <a:chOff x="4002795" y="934705"/>
            <a:chExt cx="2614800" cy="924607"/>
          </a:xfrm>
        </p:grpSpPr>
        <p:sp>
          <p:nvSpPr>
            <p:cNvPr id="169" name="Google Shape;169;p23"/>
            <p:cNvSpPr txBox="1"/>
            <p:nvPr/>
          </p:nvSpPr>
          <p:spPr>
            <a:xfrm flipH="1">
              <a:off x="4241804" y="934705"/>
              <a:ext cx="1430400" cy="246173"/>
            </a:xfrm>
            <a:prstGeom prst="rect">
              <a:avLst/>
            </a:prstGeom>
            <a:noFill/>
            <a:ln>
              <a:noFill/>
            </a:ln>
          </p:spPr>
          <p:txBody>
            <a:bodyPr spcFirstLastPara="1" wrap="square" lIns="0" tIns="0" rIns="0" bIns="0" anchor="ctr" anchorCtr="0">
              <a:spAutoFit/>
            </a:bodyPr>
            <a:lstStyle/>
            <a:p>
              <a:pPr algn="ctr" defTabSz="1219170">
                <a:buClr>
                  <a:srgbClr val="000000"/>
                </a:buClr>
              </a:pPr>
              <a:r>
                <a:rPr lang="en" sz="2133" b="1" kern="0" dirty="0">
                  <a:solidFill>
                    <a:schemeClr val="accent2">
                      <a:lumMod val="50000"/>
                    </a:schemeClr>
                  </a:solidFill>
                  <a:latin typeface="Roboto"/>
                  <a:ea typeface="Roboto"/>
                  <a:cs typeface="Roboto"/>
                  <a:sym typeface="Roboto"/>
                </a:rPr>
                <a:t>Technology </a:t>
              </a:r>
              <a:endParaRPr sz="2400" b="1" kern="0" dirty="0">
                <a:solidFill>
                  <a:schemeClr val="accent2">
                    <a:lumMod val="50000"/>
                  </a:schemeClr>
                </a:solidFill>
                <a:latin typeface="Arial"/>
                <a:cs typeface="Arial"/>
                <a:sym typeface="Arial"/>
              </a:endParaRPr>
            </a:p>
          </p:txBody>
        </p:sp>
        <p:sp>
          <p:nvSpPr>
            <p:cNvPr id="170" name="Google Shape;170;p23"/>
            <p:cNvSpPr txBox="1"/>
            <p:nvPr/>
          </p:nvSpPr>
          <p:spPr>
            <a:xfrm flipH="1">
              <a:off x="4002795" y="1236064"/>
              <a:ext cx="2614800" cy="623248"/>
            </a:xfrm>
            <a:prstGeom prst="rect">
              <a:avLst/>
            </a:prstGeom>
            <a:noFill/>
            <a:ln>
              <a:noFill/>
            </a:ln>
          </p:spPr>
          <p:txBody>
            <a:bodyPr spcFirstLastPara="1" wrap="square" lIns="0" tIns="0" rIns="0" bIns="0" anchor="ctr" anchorCtr="0">
              <a:spAutoFit/>
            </a:bodyPr>
            <a:lstStyle/>
            <a:p>
              <a:pPr marL="609585" indent="-414856" defTabSz="1219170">
                <a:buClr>
                  <a:srgbClr val="262626"/>
                </a:buClr>
                <a:buSzPts val="1300"/>
                <a:buFont typeface="Roboto"/>
                <a:buChar char="●"/>
              </a:pPr>
              <a:r>
                <a:rPr lang="en-US" sz="1800" b="1" dirty="0">
                  <a:effectLst/>
                  <a:latin typeface="Times New Roman" panose="02020603050405020304" pitchFamily="18" charset="0"/>
                  <a:ea typeface="Calibri" panose="020F0502020204030204" pitchFamily="34" charset="0"/>
                  <a:cs typeface="Mangal" panose="02040503050203030202" pitchFamily="18" charset="0"/>
                </a:rPr>
                <a:t>Increasing adoption of automation technology in manufacturing.</a:t>
              </a:r>
              <a:endParaRPr sz="1733" b="1" kern="0" dirty="0">
                <a:solidFill>
                  <a:srgbClr val="262626"/>
                </a:solidFill>
                <a:latin typeface="Roboto"/>
                <a:ea typeface="Roboto"/>
                <a:cs typeface="Roboto"/>
                <a:sym typeface="Roboto"/>
              </a:endParaRPr>
            </a:p>
          </p:txBody>
        </p:sp>
      </p:grpSp>
      <p:grpSp>
        <p:nvGrpSpPr>
          <p:cNvPr id="171" name="Google Shape;171;p23"/>
          <p:cNvGrpSpPr/>
          <p:nvPr/>
        </p:nvGrpSpPr>
        <p:grpSpPr>
          <a:xfrm>
            <a:off x="8811886" y="422465"/>
            <a:ext cx="3352400" cy="802410"/>
            <a:chOff x="6779475" y="1062221"/>
            <a:chExt cx="2514300" cy="601807"/>
          </a:xfrm>
        </p:grpSpPr>
        <p:sp>
          <p:nvSpPr>
            <p:cNvPr id="172" name="Google Shape;172;p23"/>
            <p:cNvSpPr txBox="1"/>
            <p:nvPr/>
          </p:nvSpPr>
          <p:spPr>
            <a:xfrm flipH="1">
              <a:off x="7117356" y="1062221"/>
              <a:ext cx="1430400" cy="246173"/>
            </a:xfrm>
            <a:prstGeom prst="rect">
              <a:avLst/>
            </a:prstGeom>
            <a:noFill/>
            <a:ln>
              <a:noFill/>
            </a:ln>
          </p:spPr>
          <p:txBody>
            <a:bodyPr spcFirstLastPara="1" wrap="square" lIns="0" tIns="0" rIns="0" bIns="0" anchor="ctr" anchorCtr="0">
              <a:spAutoFit/>
            </a:bodyPr>
            <a:lstStyle/>
            <a:p>
              <a:pPr algn="ctr" defTabSz="1219170">
                <a:buClr>
                  <a:srgbClr val="000000"/>
                </a:buClr>
              </a:pPr>
              <a:r>
                <a:rPr lang="en" sz="2133" b="1" kern="0" dirty="0">
                  <a:solidFill>
                    <a:srgbClr val="994FFE"/>
                  </a:solidFill>
                  <a:latin typeface="Roboto"/>
                  <a:ea typeface="Roboto"/>
                  <a:cs typeface="Roboto"/>
                  <a:sym typeface="Roboto"/>
                </a:rPr>
                <a:t>Legal</a:t>
              </a:r>
              <a:endParaRPr sz="2400" b="1" kern="0" dirty="0">
                <a:solidFill>
                  <a:srgbClr val="000000"/>
                </a:solidFill>
                <a:latin typeface="Arial"/>
                <a:cs typeface="Arial"/>
                <a:sym typeface="Arial"/>
              </a:endParaRPr>
            </a:p>
          </p:txBody>
        </p:sp>
        <p:sp>
          <p:nvSpPr>
            <p:cNvPr id="173" name="Google Shape;173;p23"/>
            <p:cNvSpPr txBox="1"/>
            <p:nvPr/>
          </p:nvSpPr>
          <p:spPr>
            <a:xfrm flipH="1">
              <a:off x="6779475" y="1464021"/>
              <a:ext cx="2514300" cy="200007"/>
            </a:xfrm>
            <a:prstGeom prst="rect">
              <a:avLst/>
            </a:prstGeom>
            <a:noFill/>
            <a:ln>
              <a:noFill/>
            </a:ln>
          </p:spPr>
          <p:txBody>
            <a:bodyPr spcFirstLastPara="1" wrap="square" lIns="0" tIns="0" rIns="0" bIns="0" anchor="ctr" anchorCtr="0">
              <a:spAutoFit/>
            </a:bodyPr>
            <a:lstStyle/>
            <a:p>
              <a:pPr marL="609585" indent="-414856" defTabSz="1219170">
                <a:buClr>
                  <a:srgbClr val="262626"/>
                </a:buClr>
                <a:buSzPts val="1300"/>
                <a:buFont typeface="Roboto"/>
                <a:buChar char="●"/>
              </a:pPr>
              <a:endParaRPr sz="1733" kern="0" dirty="0">
                <a:solidFill>
                  <a:srgbClr val="262626"/>
                </a:solidFill>
                <a:latin typeface="Roboto"/>
                <a:ea typeface="Roboto"/>
                <a:cs typeface="Roboto"/>
                <a:sym typeface="Roboto"/>
              </a:endParaRPr>
            </a:p>
          </p:txBody>
        </p:sp>
      </p:grpSp>
      <p:grpSp>
        <p:nvGrpSpPr>
          <p:cNvPr id="174" name="Google Shape;174;p23"/>
          <p:cNvGrpSpPr/>
          <p:nvPr/>
        </p:nvGrpSpPr>
        <p:grpSpPr>
          <a:xfrm>
            <a:off x="-109164" y="4625975"/>
            <a:ext cx="2675600" cy="2089165"/>
            <a:chOff x="336546" y="3390531"/>
            <a:chExt cx="2006700" cy="1566873"/>
          </a:xfrm>
        </p:grpSpPr>
        <p:sp>
          <p:nvSpPr>
            <p:cNvPr id="175" name="Google Shape;175;p23"/>
            <p:cNvSpPr txBox="1"/>
            <p:nvPr/>
          </p:nvSpPr>
          <p:spPr>
            <a:xfrm flipH="1">
              <a:off x="474453" y="3390531"/>
              <a:ext cx="1430400" cy="246173"/>
            </a:xfrm>
            <a:prstGeom prst="rect">
              <a:avLst/>
            </a:prstGeom>
            <a:noFill/>
            <a:ln>
              <a:noFill/>
            </a:ln>
          </p:spPr>
          <p:txBody>
            <a:bodyPr spcFirstLastPara="1" wrap="square" lIns="0" tIns="0" rIns="0" bIns="0" anchor="ctr" anchorCtr="0">
              <a:spAutoFit/>
            </a:bodyPr>
            <a:lstStyle/>
            <a:p>
              <a:pPr algn="ctr" defTabSz="1219170">
                <a:buClr>
                  <a:srgbClr val="000000"/>
                </a:buClr>
              </a:pPr>
              <a:r>
                <a:rPr lang="en" sz="2133" b="1" kern="0" dirty="0">
                  <a:solidFill>
                    <a:srgbClr val="F86D34"/>
                  </a:solidFill>
                  <a:latin typeface="Roboto"/>
                  <a:ea typeface="Roboto"/>
                  <a:cs typeface="Roboto"/>
                  <a:sym typeface="Roboto"/>
                </a:rPr>
                <a:t>Political</a:t>
              </a:r>
              <a:endParaRPr sz="2133" b="1" kern="0" dirty="0">
                <a:solidFill>
                  <a:srgbClr val="F86D34"/>
                </a:solidFill>
                <a:latin typeface="Roboto"/>
                <a:ea typeface="Roboto"/>
                <a:cs typeface="Roboto"/>
                <a:sym typeface="Roboto"/>
              </a:endParaRPr>
            </a:p>
          </p:txBody>
        </p:sp>
        <p:sp>
          <p:nvSpPr>
            <p:cNvPr id="176" name="Google Shape;176;p23"/>
            <p:cNvSpPr txBox="1"/>
            <p:nvPr/>
          </p:nvSpPr>
          <p:spPr>
            <a:xfrm flipH="1">
              <a:off x="336546" y="3664742"/>
              <a:ext cx="2006700" cy="1292662"/>
            </a:xfrm>
            <a:prstGeom prst="rect">
              <a:avLst/>
            </a:prstGeom>
            <a:noFill/>
            <a:ln>
              <a:noFill/>
            </a:ln>
          </p:spPr>
          <p:txBody>
            <a:bodyPr spcFirstLastPara="1" wrap="square" lIns="0" tIns="0" rIns="0" bIns="0" anchor="ctr" anchorCtr="0">
              <a:spAutoFit/>
            </a:bodyPr>
            <a:lstStyle/>
            <a:p>
              <a:pPr marL="609585" indent="-414856" defTabSz="1219170">
                <a:buClr>
                  <a:srgbClr val="262626"/>
                </a:buClr>
                <a:buSzPts val="1300"/>
                <a:buFont typeface="Roboto"/>
                <a:buChar char="●"/>
              </a:pPr>
              <a:r>
                <a:rPr lang="en-US" sz="1600" b="1" dirty="0">
                  <a:latin typeface="Times New Roman" panose="02020603050405020304" pitchFamily="18" charset="0"/>
                  <a:ea typeface="Calibri" panose="020F0502020204030204" pitchFamily="34" charset="0"/>
                </a:rPr>
                <a:t>S</a:t>
              </a:r>
              <a:r>
                <a:rPr lang="en-US" sz="1600" b="1" dirty="0">
                  <a:effectLst/>
                  <a:latin typeface="Times New Roman" panose="02020603050405020304" pitchFamily="18" charset="0"/>
                  <a:ea typeface="Calibri" panose="020F0502020204030204" pitchFamily="34" charset="0"/>
                </a:rPr>
                <a:t>hift towards revitalizing the manufacturing </a:t>
              </a:r>
              <a:r>
                <a:rPr lang="en" sz="1600" b="1" kern="0" dirty="0">
                  <a:solidFill>
                    <a:srgbClr val="262626"/>
                  </a:solidFill>
                  <a:latin typeface="Roboto"/>
                  <a:ea typeface="Roboto"/>
                  <a:cs typeface="Roboto"/>
                  <a:sym typeface="Roboto"/>
                </a:rPr>
                <a:t>.</a:t>
              </a:r>
            </a:p>
            <a:p>
              <a:pPr marL="609585" indent="-414856" defTabSz="1219170">
                <a:buClr>
                  <a:srgbClr val="262626"/>
                </a:buClr>
                <a:buSzPts val="1300"/>
                <a:buFont typeface="Roboto"/>
                <a:buChar char="●"/>
              </a:pPr>
              <a:r>
                <a:rPr lang="en-US" sz="1600" b="1" dirty="0">
                  <a:effectLst/>
                  <a:latin typeface="Times New Roman" panose="02020603050405020304" pitchFamily="18" charset="0"/>
                  <a:ea typeface="Calibri" panose="020F0502020204030204" pitchFamily="34" charset="0"/>
                  <a:cs typeface="Mangal" panose="02040503050203030202" pitchFamily="18" charset="0"/>
                </a:rPr>
                <a:t>High import duties on steel and steel mill products promote domestic consumption</a:t>
              </a:r>
              <a:r>
                <a:rPr lang="en" sz="1333" kern="0" dirty="0">
                  <a:solidFill>
                    <a:srgbClr val="262626"/>
                  </a:solidFill>
                  <a:latin typeface="Roboto"/>
                  <a:ea typeface="Roboto"/>
                  <a:cs typeface="Roboto"/>
                  <a:sym typeface="Roboto"/>
                </a:rPr>
                <a:t>. </a:t>
              </a:r>
              <a:endParaRPr sz="1333" kern="0" dirty="0">
                <a:solidFill>
                  <a:srgbClr val="262626"/>
                </a:solidFill>
                <a:latin typeface="Roboto"/>
                <a:ea typeface="Roboto"/>
                <a:cs typeface="Roboto"/>
                <a:sym typeface="Roboto"/>
              </a:endParaRPr>
            </a:p>
          </p:txBody>
        </p:sp>
      </p:grpSp>
      <p:grpSp>
        <p:nvGrpSpPr>
          <p:cNvPr id="177" name="Google Shape;177;p23"/>
          <p:cNvGrpSpPr/>
          <p:nvPr/>
        </p:nvGrpSpPr>
        <p:grpSpPr>
          <a:xfrm>
            <a:off x="3839155" y="4976147"/>
            <a:ext cx="2480000" cy="1755527"/>
            <a:chOff x="2918916" y="3732109"/>
            <a:chExt cx="1860000" cy="1316645"/>
          </a:xfrm>
        </p:grpSpPr>
        <p:sp>
          <p:nvSpPr>
            <p:cNvPr id="178" name="Google Shape;178;p23"/>
            <p:cNvSpPr txBox="1"/>
            <p:nvPr/>
          </p:nvSpPr>
          <p:spPr>
            <a:xfrm flipH="1">
              <a:off x="3289116" y="3732109"/>
              <a:ext cx="1430400" cy="246173"/>
            </a:xfrm>
            <a:prstGeom prst="rect">
              <a:avLst/>
            </a:prstGeom>
            <a:noFill/>
            <a:ln>
              <a:noFill/>
            </a:ln>
          </p:spPr>
          <p:txBody>
            <a:bodyPr spcFirstLastPara="1" wrap="square" lIns="0" tIns="0" rIns="0" bIns="0" anchor="ctr" anchorCtr="0">
              <a:spAutoFit/>
            </a:bodyPr>
            <a:lstStyle/>
            <a:p>
              <a:pPr algn="ctr" defTabSz="1219170">
                <a:buClr>
                  <a:srgbClr val="000000"/>
                </a:buClr>
              </a:pPr>
              <a:r>
                <a:rPr lang="en" sz="2133" b="1" kern="0" dirty="0">
                  <a:solidFill>
                    <a:srgbClr val="FED933"/>
                  </a:solidFill>
                  <a:latin typeface="Roboto"/>
                  <a:ea typeface="Roboto"/>
                  <a:cs typeface="Roboto"/>
                  <a:sym typeface="Roboto"/>
                </a:rPr>
                <a:t>Social</a:t>
              </a:r>
              <a:endParaRPr sz="2133" b="1" kern="0" dirty="0">
                <a:solidFill>
                  <a:srgbClr val="F86D34"/>
                </a:solidFill>
                <a:latin typeface="Roboto"/>
                <a:ea typeface="Roboto"/>
                <a:cs typeface="Roboto"/>
                <a:sym typeface="Roboto"/>
              </a:endParaRPr>
            </a:p>
          </p:txBody>
        </p:sp>
        <p:sp>
          <p:nvSpPr>
            <p:cNvPr id="179" name="Google Shape;179;p23"/>
            <p:cNvSpPr txBox="1"/>
            <p:nvPr/>
          </p:nvSpPr>
          <p:spPr>
            <a:xfrm flipH="1">
              <a:off x="2918916" y="4010008"/>
              <a:ext cx="1860000" cy="1038746"/>
            </a:xfrm>
            <a:prstGeom prst="rect">
              <a:avLst/>
            </a:prstGeom>
            <a:noFill/>
            <a:ln>
              <a:noFill/>
            </a:ln>
          </p:spPr>
          <p:txBody>
            <a:bodyPr spcFirstLastPara="1" wrap="square" lIns="0" tIns="0" rIns="0" bIns="0" anchor="ctr" anchorCtr="0">
              <a:spAutoFit/>
            </a:bodyPr>
            <a:lstStyle/>
            <a:p>
              <a:pPr marL="609585" indent="-414856" defTabSz="1219170">
                <a:buClr>
                  <a:srgbClr val="262626"/>
                </a:buClr>
                <a:buSzPts val="1300"/>
                <a:buFont typeface="Roboto"/>
                <a:buChar char="●"/>
              </a:pPr>
              <a:r>
                <a:rPr lang="en-US" sz="1800" b="1" dirty="0">
                  <a:effectLst/>
                  <a:latin typeface="Times New Roman" panose="02020603050405020304" pitchFamily="18" charset="0"/>
                  <a:ea typeface="Calibri" panose="020F0502020204030204" pitchFamily="34" charset="0"/>
                  <a:cs typeface="Mangal" panose="02040503050203030202" pitchFamily="18" charset="0"/>
                </a:rPr>
                <a:t>Investors becoming conscious of ESG factors while investing in firms</a:t>
              </a:r>
              <a:endParaRPr sz="1733" b="1" kern="0" dirty="0">
                <a:solidFill>
                  <a:srgbClr val="262626"/>
                </a:solidFill>
                <a:latin typeface="Roboto"/>
                <a:ea typeface="Roboto"/>
                <a:cs typeface="Roboto"/>
                <a:sym typeface="Roboto"/>
              </a:endParaRPr>
            </a:p>
          </p:txBody>
        </p:sp>
      </p:grpSp>
      <p:grpSp>
        <p:nvGrpSpPr>
          <p:cNvPr id="180" name="Google Shape;180;p23"/>
          <p:cNvGrpSpPr/>
          <p:nvPr/>
        </p:nvGrpSpPr>
        <p:grpSpPr>
          <a:xfrm>
            <a:off x="6609338" y="5299947"/>
            <a:ext cx="3228550" cy="1237804"/>
            <a:chOff x="5256269" y="3970709"/>
            <a:chExt cx="2049439" cy="928353"/>
          </a:xfrm>
        </p:grpSpPr>
        <p:sp>
          <p:nvSpPr>
            <p:cNvPr id="181" name="Google Shape;181;p23"/>
            <p:cNvSpPr txBox="1"/>
            <p:nvPr/>
          </p:nvSpPr>
          <p:spPr>
            <a:xfrm flipH="1">
              <a:off x="5714740" y="3970709"/>
              <a:ext cx="1430400" cy="246173"/>
            </a:xfrm>
            <a:prstGeom prst="rect">
              <a:avLst/>
            </a:prstGeom>
            <a:noFill/>
            <a:ln>
              <a:noFill/>
            </a:ln>
          </p:spPr>
          <p:txBody>
            <a:bodyPr spcFirstLastPara="1" wrap="square" lIns="0" tIns="0" rIns="0" bIns="0" anchor="ctr" anchorCtr="0">
              <a:spAutoFit/>
            </a:bodyPr>
            <a:lstStyle/>
            <a:p>
              <a:pPr algn="ctr" defTabSz="1219170">
                <a:buClr>
                  <a:srgbClr val="000000"/>
                </a:buClr>
              </a:pPr>
              <a:r>
                <a:rPr lang="en" sz="2133" b="1" kern="0" dirty="0">
                  <a:solidFill>
                    <a:srgbClr val="6CA9FE"/>
                  </a:solidFill>
                  <a:latin typeface="Roboto"/>
                  <a:ea typeface="Roboto"/>
                  <a:cs typeface="Roboto"/>
                  <a:sym typeface="Roboto"/>
                </a:rPr>
                <a:t>Environment</a:t>
              </a:r>
              <a:endParaRPr sz="2400" b="1" kern="0" dirty="0">
                <a:solidFill>
                  <a:srgbClr val="000000"/>
                </a:solidFill>
                <a:latin typeface="Arial"/>
                <a:cs typeface="Arial"/>
                <a:sym typeface="Arial"/>
              </a:endParaRPr>
            </a:p>
          </p:txBody>
        </p:sp>
        <p:sp>
          <p:nvSpPr>
            <p:cNvPr id="182" name="Google Shape;182;p23"/>
            <p:cNvSpPr txBox="1"/>
            <p:nvPr/>
          </p:nvSpPr>
          <p:spPr>
            <a:xfrm flipH="1">
              <a:off x="5256269" y="4275814"/>
              <a:ext cx="2049439" cy="623248"/>
            </a:xfrm>
            <a:prstGeom prst="rect">
              <a:avLst/>
            </a:prstGeom>
            <a:noFill/>
            <a:ln>
              <a:noFill/>
            </a:ln>
          </p:spPr>
          <p:txBody>
            <a:bodyPr spcFirstLastPara="1" wrap="square" lIns="0" tIns="0" rIns="0" bIns="0" anchor="ctr" anchorCtr="0">
              <a:spAutoFit/>
            </a:bodyPr>
            <a:lstStyle/>
            <a:p>
              <a:pPr marL="609585" indent="-414856" defTabSz="1219170">
                <a:buClr>
                  <a:srgbClr val="262626"/>
                </a:buClr>
                <a:buSzPts val="1300"/>
                <a:buFont typeface="Roboto"/>
                <a:buChar char="●"/>
              </a:pPr>
              <a:r>
                <a:rPr lang="en-US" sz="1800" b="1" dirty="0">
                  <a:effectLst/>
                  <a:latin typeface="Times New Roman" panose="02020603050405020304" pitchFamily="18" charset="0"/>
                  <a:ea typeface="Calibri" panose="020F0502020204030204" pitchFamily="34" charset="0"/>
                </a:rPr>
                <a:t>Increasing global warming calls for tighter emission restrictions.</a:t>
              </a:r>
              <a:endParaRPr sz="1733" b="1" kern="0" dirty="0">
                <a:solidFill>
                  <a:srgbClr val="262626"/>
                </a:solidFill>
                <a:latin typeface="Roboto"/>
                <a:ea typeface="Roboto"/>
                <a:cs typeface="Roboto"/>
                <a:sym typeface="Roboto"/>
              </a:endParaRPr>
            </a:p>
          </p:txBody>
        </p:sp>
      </p:grpSp>
      <p:sp>
        <p:nvSpPr>
          <p:cNvPr id="183" name="Google Shape;183;p23"/>
          <p:cNvSpPr txBox="1">
            <a:spLocks noGrp="1"/>
          </p:cNvSpPr>
          <p:nvPr>
            <p:ph type="title"/>
          </p:nvPr>
        </p:nvSpPr>
        <p:spPr>
          <a:xfrm>
            <a:off x="27714" y="39668"/>
            <a:ext cx="5218400" cy="1078000"/>
          </a:xfrm>
          <a:prstGeom prst="rect">
            <a:avLst/>
          </a:prstGeom>
          <a:solidFill>
            <a:schemeClr val="lt2"/>
          </a:solidFill>
        </p:spPr>
        <p:txBody>
          <a:bodyPr spcFirstLastPara="1" wrap="square" lIns="0" tIns="0" rIns="0" bIns="0" anchor="ctr" anchorCtr="0">
            <a:noAutofit/>
          </a:bodyPr>
          <a:lstStyle/>
          <a:p>
            <a:pPr algn="ctr"/>
            <a:r>
              <a:rPr lang="en" u="sng" dirty="0">
                <a:latin typeface="EB Garamond"/>
                <a:ea typeface="EB Garamond"/>
                <a:cs typeface="EB Garamond"/>
                <a:sym typeface="EB Garamond"/>
              </a:rPr>
              <a:t>PESTEL ANALYSIS</a:t>
            </a:r>
            <a:endParaRPr u="sng" dirty="0">
              <a:latin typeface="EB Garamond"/>
              <a:ea typeface="EB Garamond"/>
              <a:cs typeface="EB Garamond"/>
              <a:sym typeface="EB Garamond"/>
            </a:endParaRPr>
          </a:p>
        </p:txBody>
      </p:sp>
      <p:sp>
        <p:nvSpPr>
          <p:cNvPr id="3" name="TextBox 2">
            <a:extLst>
              <a:ext uri="{FF2B5EF4-FFF2-40B4-BE49-F238E27FC236}">
                <a16:creationId xmlns:a16="http://schemas.microsoft.com/office/drawing/2014/main" id="{AED7A191-61AE-634E-D157-7427545D402C}"/>
              </a:ext>
            </a:extLst>
          </p:cNvPr>
          <p:cNvSpPr txBox="1"/>
          <p:nvPr/>
        </p:nvSpPr>
        <p:spPr>
          <a:xfrm>
            <a:off x="8250900" y="853215"/>
            <a:ext cx="3853159" cy="2090829"/>
          </a:xfrm>
          <a:prstGeom prst="rect">
            <a:avLst/>
          </a:prstGeom>
          <a:noFill/>
        </p:spPr>
        <p:txBody>
          <a:bodyPr wrap="square">
            <a:spAutoFit/>
          </a:bodyPr>
          <a:lstStyle/>
          <a:p>
            <a:pPr marL="342900" lvl="0" indent="-342900" algn="just">
              <a:lnSpc>
                <a:spcPct val="107000"/>
              </a:lnSpc>
              <a:buFont typeface="+mj-lt"/>
              <a:buAutoNum type="romanLcParen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New tariff agreement laws with UK</a:t>
            </a:r>
          </a:p>
          <a:p>
            <a:pPr marL="342900" lvl="0" indent="-342900" algn="just">
              <a:lnSpc>
                <a:spcPct val="107000"/>
              </a:lnSpc>
              <a:buFont typeface="+mj-lt"/>
              <a:buAutoNum type="romanLcParen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dirty="0">
                <a:effectLst/>
                <a:latin typeface="Times New Roman" panose="02020603050405020304" pitchFamily="18" charset="0"/>
                <a:ea typeface="Calibri" panose="020F0502020204030204" pitchFamily="34" charset="0"/>
                <a:cs typeface="Times New Roman" panose="02020603050405020304" pitchFamily="18" charset="0"/>
              </a:rPr>
              <a:t>An appeal by American iron and steel institute to </a:t>
            </a:r>
            <a:r>
              <a:rPr lang="en-US" b="1" dirty="0">
                <a:effectLst/>
                <a:latin typeface="Times New Roman" panose="02020603050405020304" pitchFamily="18" charset="0"/>
                <a:ea typeface="Calibri" panose="020F0502020204030204" pitchFamily="34" charset="0"/>
                <a:cs typeface="Times New Roman" panose="02020603050405020304" pitchFamily="18" charset="0"/>
              </a:rPr>
              <a:t>amend the America Competes Act</a:t>
            </a:r>
            <a:r>
              <a:rPr lang="en-US" dirty="0">
                <a:effectLst/>
                <a:latin typeface="Times New Roman" panose="02020603050405020304" pitchFamily="18" charset="0"/>
                <a:ea typeface="Calibri" panose="020F0502020204030204" pitchFamily="34" charset="0"/>
                <a:cs typeface="Times New Roman" panose="02020603050405020304" pitchFamily="18" charset="0"/>
              </a:rPr>
              <a:t>, to tackle trade challenges presented by China’s cross border subsidization</a:t>
            </a:r>
            <a:endParaRPr lang="en-IN" dirty="0"/>
          </a:p>
          <a:p>
            <a:pPr marL="342900" lvl="0" indent="-342900">
              <a:lnSpc>
                <a:spcPct val="107000"/>
              </a:lnSpc>
              <a:buFont typeface="+mj-lt"/>
              <a:buAutoNum type="romanLcParenR"/>
            </a:pP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47"/>
                                        </p:tgtEl>
                                        <p:attrNameLst>
                                          <p:attrName>style.visibility</p:attrName>
                                        </p:attrNameLst>
                                      </p:cBhvr>
                                      <p:to>
                                        <p:strVal val="visible"/>
                                      </p:to>
                                    </p:set>
                                    <p:anim calcmode="lin" valueType="num">
                                      <p:cBhvr additive="base">
                                        <p:cTn id="7" dur="500"/>
                                        <p:tgtEl>
                                          <p:spTgt spid="147"/>
                                        </p:tgtEl>
                                        <p:attrNameLst>
                                          <p:attrName>ppt_w</p:attrName>
                                        </p:attrNameLst>
                                      </p:cBhvr>
                                      <p:tavLst>
                                        <p:tav tm="0">
                                          <p:val>
                                            <p:strVal val="0"/>
                                          </p:val>
                                        </p:tav>
                                        <p:tav tm="100000">
                                          <p:val>
                                            <p:strVal val="#ppt_w"/>
                                          </p:val>
                                        </p:tav>
                                      </p:tavLst>
                                    </p:anim>
                                    <p:anim calcmode="lin" valueType="num">
                                      <p:cBhvr additive="base">
                                        <p:cTn id="8" dur="500"/>
                                        <p:tgtEl>
                                          <p:spTgt spid="147"/>
                                        </p:tgtEl>
                                        <p:attrNameLst>
                                          <p:attrName>ppt_h</p:attrName>
                                        </p:attrNameLst>
                                      </p:cBhvr>
                                      <p:tavLst>
                                        <p:tav tm="0">
                                          <p:val>
                                            <p:strVal val="0"/>
                                          </p:val>
                                        </p:tav>
                                        <p:tav tm="100000">
                                          <p:val>
                                            <p:strVal val="#ppt_h"/>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174"/>
                                        </p:tgtEl>
                                        <p:attrNameLst>
                                          <p:attrName>style.visibility</p:attrName>
                                        </p:attrNameLst>
                                      </p:cBhvr>
                                      <p:to>
                                        <p:strVal val="visible"/>
                                      </p:to>
                                    </p:set>
                                    <p:anim calcmode="lin" valueType="num">
                                      <p:cBhvr additive="base">
                                        <p:cTn id="12" dur="500"/>
                                        <p:tgtEl>
                                          <p:spTgt spid="174"/>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23" presetClass="entr" presetSubtype="16" fill="hold" nodeType="afterEffect">
                                  <p:stCondLst>
                                    <p:cond delay="0"/>
                                  </p:stCondLst>
                                  <p:childTnLst>
                                    <p:set>
                                      <p:cBhvr>
                                        <p:cTn id="15" dur="1" fill="hold">
                                          <p:stCondLst>
                                            <p:cond delay="0"/>
                                          </p:stCondLst>
                                        </p:cTn>
                                        <p:tgtEl>
                                          <p:spTgt spid="150"/>
                                        </p:tgtEl>
                                        <p:attrNameLst>
                                          <p:attrName>style.visibility</p:attrName>
                                        </p:attrNameLst>
                                      </p:cBhvr>
                                      <p:to>
                                        <p:strVal val="visible"/>
                                      </p:to>
                                    </p:set>
                                    <p:anim calcmode="lin" valueType="num">
                                      <p:cBhvr additive="base">
                                        <p:cTn id="16" dur="500"/>
                                        <p:tgtEl>
                                          <p:spTgt spid="150"/>
                                        </p:tgtEl>
                                        <p:attrNameLst>
                                          <p:attrName>ppt_w</p:attrName>
                                        </p:attrNameLst>
                                      </p:cBhvr>
                                      <p:tavLst>
                                        <p:tav tm="0">
                                          <p:val>
                                            <p:strVal val="0"/>
                                          </p:val>
                                        </p:tav>
                                        <p:tav tm="100000">
                                          <p:val>
                                            <p:strVal val="#ppt_w"/>
                                          </p:val>
                                        </p:tav>
                                      </p:tavLst>
                                    </p:anim>
                                    <p:anim calcmode="lin" valueType="num">
                                      <p:cBhvr additive="base">
                                        <p:cTn id="17" dur="500"/>
                                        <p:tgtEl>
                                          <p:spTgt spid="150"/>
                                        </p:tgtEl>
                                        <p:attrNameLst>
                                          <p:attrName>ppt_h</p:attrName>
                                        </p:attrNameLst>
                                      </p:cBhvr>
                                      <p:tavLst>
                                        <p:tav tm="0">
                                          <p:val>
                                            <p:strVal val="0"/>
                                          </p:val>
                                        </p:tav>
                                        <p:tav tm="100000">
                                          <p:val>
                                            <p:strVal val="#ppt_h"/>
                                          </p:val>
                                        </p:tav>
                                      </p:tavLst>
                                    </p:anim>
                                  </p:childTnLst>
                                </p:cTn>
                              </p:par>
                            </p:childTnLst>
                          </p:cTn>
                        </p:par>
                        <p:par>
                          <p:cTn id="18" fill="hold">
                            <p:stCondLst>
                              <p:cond delay="1500"/>
                            </p:stCondLst>
                            <p:childTnLst>
                              <p:par>
                                <p:cTn id="19" presetID="2" presetClass="entr" presetSubtype="4" fill="hold" nodeType="afterEffect">
                                  <p:stCondLst>
                                    <p:cond delay="0"/>
                                  </p:stCondLst>
                                  <p:childTnLst>
                                    <p:set>
                                      <p:cBhvr>
                                        <p:cTn id="20" dur="1" fill="hold">
                                          <p:stCondLst>
                                            <p:cond delay="0"/>
                                          </p:stCondLst>
                                        </p:cTn>
                                        <p:tgtEl>
                                          <p:spTgt spid="165"/>
                                        </p:tgtEl>
                                        <p:attrNameLst>
                                          <p:attrName>style.visibility</p:attrName>
                                        </p:attrNameLst>
                                      </p:cBhvr>
                                      <p:to>
                                        <p:strVal val="visible"/>
                                      </p:to>
                                    </p:set>
                                    <p:anim calcmode="lin" valueType="num">
                                      <p:cBhvr additive="base">
                                        <p:cTn id="21" dur="500"/>
                                        <p:tgtEl>
                                          <p:spTgt spid="165"/>
                                        </p:tgtEl>
                                        <p:attrNameLst>
                                          <p:attrName>ppt_y</p:attrName>
                                        </p:attrNameLst>
                                      </p:cBhvr>
                                      <p:tavLst>
                                        <p:tav tm="0">
                                          <p:val>
                                            <p:strVal val="#ppt_y+1"/>
                                          </p:val>
                                        </p:tav>
                                        <p:tav tm="100000">
                                          <p:val>
                                            <p:strVal val="#ppt_y"/>
                                          </p:val>
                                        </p:tav>
                                      </p:tavLst>
                                    </p:anim>
                                  </p:childTnLst>
                                </p:cTn>
                              </p:par>
                            </p:childTnLst>
                          </p:cTn>
                        </p:par>
                        <p:par>
                          <p:cTn id="22" fill="hold">
                            <p:stCondLst>
                              <p:cond delay="2000"/>
                            </p:stCondLst>
                            <p:childTnLst>
                              <p:par>
                                <p:cTn id="23" presetID="23" presetClass="entr" presetSubtype="16" fill="hold" nodeType="afterEffect">
                                  <p:stCondLst>
                                    <p:cond delay="0"/>
                                  </p:stCondLst>
                                  <p:childTnLst>
                                    <p:set>
                                      <p:cBhvr>
                                        <p:cTn id="24" dur="1" fill="hold">
                                          <p:stCondLst>
                                            <p:cond delay="0"/>
                                          </p:stCondLst>
                                        </p:cTn>
                                        <p:tgtEl>
                                          <p:spTgt spid="153"/>
                                        </p:tgtEl>
                                        <p:attrNameLst>
                                          <p:attrName>style.visibility</p:attrName>
                                        </p:attrNameLst>
                                      </p:cBhvr>
                                      <p:to>
                                        <p:strVal val="visible"/>
                                      </p:to>
                                    </p:set>
                                    <p:anim calcmode="lin" valueType="num">
                                      <p:cBhvr additive="base">
                                        <p:cTn id="25" dur="500"/>
                                        <p:tgtEl>
                                          <p:spTgt spid="153"/>
                                        </p:tgtEl>
                                        <p:attrNameLst>
                                          <p:attrName>ppt_w</p:attrName>
                                        </p:attrNameLst>
                                      </p:cBhvr>
                                      <p:tavLst>
                                        <p:tav tm="0">
                                          <p:val>
                                            <p:strVal val="0"/>
                                          </p:val>
                                        </p:tav>
                                        <p:tav tm="100000">
                                          <p:val>
                                            <p:strVal val="#ppt_w"/>
                                          </p:val>
                                        </p:tav>
                                      </p:tavLst>
                                    </p:anim>
                                    <p:anim calcmode="lin" valueType="num">
                                      <p:cBhvr additive="base">
                                        <p:cTn id="26" dur="500"/>
                                        <p:tgtEl>
                                          <p:spTgt spid="153"/>
                                        </p:tgtEl>
                                        <p:attrNameLst>
                                          <p:attrName>ppt_h</p:attrName>
                                        </p:attrNameLst>
                                      </p:cBhvr>
                                      <p:tavLst>
                                        <p:tav tm="0">
                                          <p:val>
                                            <p:strVal val="0"/>
                                          </p:val>
                                        </p:tav>
                                        <p:tav tm="100000">
                                          <p:val>
                                            <p:strVal val="#ppt_h"/>
                                          </p:val>
                                        </p:tav>
                                      </p:tavLst>
                                    </p:anim>
                                  </p:childTnLst>
                                </p:cTn>
                              </p:par>
                            </p:childTnLst>
                          </p:cTn>
                        </p:par>
                        <p:par>
                          <p:cTn id="27" fill="hold">
                            <p:stCondLst>
                              <p:cond delay="2500"/>
                            </p:stCondLst>
                            <p:childTnLst>
                              <p:par>
                                <p:cTn id="28" presetID="2" presetClass="entr" presetSubtype="4" fill="hold" nodeType="afterEffect">
                                  <p:stCondLst>
                                    <p:cond delay="0"/>
                                  </p:stCondLst>
                                  <p:childTnLst>
                                    <p:set>
                                      <p:cBhvr>
                                        <p:cTn id="29" dur="1" fill="hold">
                                          <p:stCondLst>
                                            <p:cond delay="0"/>
                                          </p:stCondLst>
                                        </p:cTn>
                                        <p:tgtEl>
                                          <p:spTgt spid="177"/>
                                        </p:tgtEl>
                                        <p:attrNameLst>
                                          <p:attrName>style.visibility</p:attrName>
                                        </p:attrNameLst>
                                      </p:cBhvr>
                                      <p:to>
                                        <p:strVal val="visible"/>
                                      </p:to>
                                    </p:set>
                                    <p:anim calcmode="lin" valueType="num">
                                      <p:cBhvr additive="base">
                                        <p:cTn id="30" dur="500"/>
                                        <p:tgtEl>
                                          <p:spTgt spid="177"/>
                                        </p:tgtEl>
                                        <p:attrNameLst>
                                          <p:attrName>ppt_y</p:attrName>
                                        </p:attrNameLst>
                                      </p:cBhvr>
                                      <p:tavLst>
                                        <p:tav tm="0">
                                          <p:val>
                                            <p:strVal val="#ppt_y+1"/>
                                          </p:val>
                                        </p:tav>
                                        <p:tav tm="100000">
                                          <p:val>
                                            <p:strVal val="#ppt_y"/>
                                          </p:val>
                                        </p:tav>
                                      </p:tavLst>
                                    </p:anim>
                                  </p:childTnLst>
                                </p:cTn>
                              </p:par>
                            </p:childTnLst>
                          </p:cTn>
                        </p:par>
                        <p:par>
                          <p:cTn id="31" fill="hold">
                            <p:stCondLst>
                              <p:cond delay="3000"/>
                            </p:stCondLst>
                            <p:childTnLst>
                              <p:par>
                                <p:cTn id="32" presetID="23" presetClass="entr" presetSubtype="16" fill="hold" nodeType="afterEffect">
                                  <p:stCondLst>
                                    <p:cond delay="0"/>
                                  </p:stCondLst>
                                  <p:childTnLst>
                                    <p:set>
                                      <p:cBhvr>
                                        <p:cTn id="33" dur="1" fill="hold">
                                          <p:stCondLst>
                                            <p:cond delay="0"/>
                                          </p:stCondLst>
                                        </p:cTn>
                                        <p:tgtEl>
                                          <p:spTgt spid="156"/>
                                        </p:tgtEl>
                                        <p:attrNameLst>
                                          <p:attrName>style.visibility</p:attrName>
                                        </p:attrNameLst>
                                      </p:cBhvr>
                                      <p:to>
                                        <p:strVal val="visible"/>
                                      </p:to>
                                    </p:set>
                                    <p:anim calcmode="lin" valueType="num">
                                      <p:cBhvr additive="base">
                                        <p:cTn id="34" dur="500"/>
                                        <p:tgtEl>
                                          <p:spTgt spid="156"/>
                                        </p:tgtEl>
                                        <p:attrNameLst>
                                          <p:attrName>ppt_w</p:attrName>
                                        </p:attrNameLst>
                                      </p:cBhvr>
                                      <p:tavLst>
                                        <p:tav tm="0">
                                          <p:val>
                                            <p:strVal val="0"/>
                                          </p:val>
                                        </p:tav>
                                        <p:tav tm="100000">
                                          <p:val>
                                            <p:strVal val="#ppt_w"/>
                                          </p:val>
                                        </p:tav>
                                      </p:tavLst>
                                    </p:anim>
                                    <p:anim calcmode="lin" valueType="num">
                                      <p:cBhvr additive="base">
                                        <p:cTn id="35" dur="500"/>
                                        <p:tgtEl>
                                          <p:spTgt spid="156"/>
                                        </p:tgtEl>
                                        <p:attrNameLst>
                                          <p:attrName>ppt_h</p:attrName>
                                        </p:attrNameLst>
                                      </p:cBhvr>
                                      <p:tavLst>
                                        <p:tav tm="0">
                                          <p:val>
                                            <p:strVal val="0"/>
                                          </p:val>
                                        </p:tav>
                                        <p:tav tm="100000">
                                          <p:val>
                                            <p:strVal val="#ppt_h"/>
                                          </p:val>
                                        </p:tav>
                                      </p:tavLst>
                                    </p:anim>
                                  </p:childTnLst>
                                </p:cTn>
                              </p:par>
                            </p:childTnLst>
                          </p:cTn>
                        </p:par>
                        <p:par>
                          <p:cTn id="36" fill="hold">
                            <p:stCondLst>
                              <p:cond delay="3500"/>
                            </p:stCondLst>
                            <p:childTnLst>
                              <p:par>
                                <p:cTn id="37" presetID="2" presetClass="entr" presetSubtype="4" fill="hold" nodeType="afterEffect">
                                  <p:stCondLst>
                                    <p:cond delay="0"/>
                                  </p:stCondLst>
                                  <p:childTnLst>
                                    <p:set>
                                      <p:cBhvr>
                                        <p:cTn id="38" dur="1" fill="hold">
                                          <p:stCondLst>
                                            <p:cond delay="0"/>
                                          </p:stCondLst>
                                        </p:cTn>
                                        <p:tgtEl>
                                          <p:spTgt spid="168"/>
                                        </p:tgtEl>
                                        <p:attrNameLst>
                                          <p:attrName>style.visibility</p:attrName>
                                        </p:attrNameLst>
                                      </p:cBhvr>
                                      <p:to>
                                        <p:strVal val="visible"/>
                                      </p:to>
                                    </p:set>
                                    <p:anim calcmode="lin" valueType="num">
                                      <p:cBhvr additive="base">
                                        <p:cTn id="39" dur="500"/>
                                        <p:tgtEl>
                                          <p:spTgt spid="168"/>
                                        </p:tgtEl>
                                        <p:attrNameLst>
                                          <p:attrName>ppt_y</p:attrName>
                                        </p:attrNameLst>
                                      </p:cBhvr>
                                      <p:tavLst>
                                        <p:tav tm="0">
                                          <p:val>
                                            <p:strVal val="#ppt_y+1"/>
                                          </p:val>
                                        </p:tav>
                                        <p:tav tm="100000">
                                          <p:val>
                                            <p:strVal val="#ppt_y"/>
                                          </p:val>
                                        </p:tav>
                                      </p:tavLst>
                                    </p:anim>
                                  </p:childTnLst>
                                </p:cTn>
                              </p:par>
                            </p:childTnLst>
                          </p:cTn>
                        </p:par>
                        <p:par>
                          <p:cTn id="40" fill="hold">
                            <p:stCondLst>
                              <p:cond delay="4000"/>
                            </p:stCondLst>
                            <p:childTnLst>
                              <p:par>
                                <p:cTn id="41" presetID="23" presetClass="entr" presetSubtype="16" fill="hold" nodeType="afterEffect">
                                  <p:stCondLst>
                                    <p:cond delay="0"/>
                                  </p:stCondLst>
                                  <p:childTnLst>
                                    <p:set>
                                      <p:cBhvr>
                                        <p:cTn id="42" dur="1" fill="hold">
                                          <p:stCondLst>
                                            <p:cond delay="0"/>
                                          </p:stCondLst>
                                        </p:cTn>
                                        <p:tgtEl>
                                          <p:spTgt spid="159"/>
                                        </p:tgtEl>
                                        <p:attrNameLst>
                                          <p:attrName>style.visibility</p:attrName>
                                        </p:attrNameLst>
                                      </p:cBhvr>
                                      <p:to>
                                        <p:strVal val="visible"/>
                                      </p:to>
                                    </p:set>
                                    <p:anim calcmode="lin" valueType="num">
                                      <p:cBhvr additive="base">
                                        <p:cTn id="43" dur="500"/>
                                        <p:tgtEl>
                                          <p:spTgt spid="159"/>
                                        </p:tgtEl>
                                        <p:attrNameLst>
                                          <p:attrName>ppt_w</p:attrName>
                                        </p:attrNameLst>
                                      </p:cBhvr>
                                      <p:tavLst>
                                        <p:tav tm="0">
                                          <p:val>
                                            <p:strVal val="0"/>
                                          </p:val>
                                        </p:tav>
                                        <p:tav tm="100000">
                                          <p:val>
                                            <p:strVal val="#ppt_w"/>
                                          </p:val>
                                        </p:tav>
                                      </p:tavLst>
                                    </p:anim>
                                    <p:anim calcmode="lin" valueType="num">
                                      <p:cBhvr additive="base">
                                        <p:cTn id="44" dur="500"/>
                                        <p:tgtEl>
                                          <p:spTgt spid="159"/>
                                        </p:tgtEl>
                                        <p:attrNameLst>
                                          <p:attrName>ppt_h</p:attrName>
                                        </p:attrNameLst>
                                      </p:cBhvr>
                                      <p:tavLst>
                                        <p:tav tm="0">
                                          <p:val>
                                            <p:strVal val="0"/>
                                          </p:val>
                                        </p:tav>
                                        <p:tav tm="100000">
                                          <p:val>
                                            <p:strVal val="#ppt_h"/>
                                          </p:val>
                                        </p:tav>
                                      </p:tavLst>
                                    </p:anim>
                                  </p:childTnLst>
                                </p:cTn>
                              </p:par>
                            </p:childTnLst>
                          </p:cTn>
                        </p:par>
                        <p:par>
                          <p:cTn id="45" fill="hold">
                            <p:stCondLst>
                              <p:cond delay="4500"/>
                            </p:stCondLst>
                            <p:childTnLst>
                              <p:par>
                                <p:cTn id="46" presetID="2" presetClass="entr" presetSubtype="4" fill="hold" nodeType="afterEffect">
                                  <p:stCondLst>
                                    <p:cond delay="0"/>
                                  </p:stCondLst>
                                  <p:childTnLst>
                                    <p:set>
                                      <p:cBhvr>
                                        <p:cTn id="47" dur="1" fill="hold">
                                          <p:stCondLst>
                                            <p:cond delay="0"/>
                                          </p:stCondLst>
                                        </p:cTn>
                                        <p:tgtEl>
                                          <p:spTgt spid="180"/>
                                        </p:tgtEl>
                                        <p:attrNameLst>
                                          <p:attrName>style.visibility</p:attrName>
                                        </p:attrNameLst>
                                      </p:cBhvr>
                                      <p:to>
                                        <p:strVal val="visible"/>
                                      </p:to>
                                    </p:set>
                                    <p:anim calcmode="lin" valueType="num">
                                      <p:cBhvr additive="base">
                                        <p:cTn id="48" dur="500"/>
                                        <p:tgtEl>
                                          <p:spTgt spid="180"/>
                                        </p:tgtEl>
                                        <p:attrNameLst>
                                          <p:attrName>ppt_y</p:attrName>
                                        </p:attrNameLst>
                                      </p:cBhvr>
                                      <p:tavLst>
                                        <p:tav tm="0">
                                          <p:val>
                                            <p:strVal val="#ppt_y+1"/>
                                          </p:val>
                                        </p:tav>
                                        <p:tav tm="100000">
                                          <p:val>
                                            <p:strVal val="#ppt_y"/>
                                          </p:val>
                                        </p:tav>
                                      </p:tavLst>
                                    </p:anim>
                                  </p:childTnLst>
                                </p:cTn>
                              </p:par>
                            </p:childTnLst>
                          </p:cTn>
                        </p:par>
                        <p:par>
                          <p:cTn id="49" fill="hold">
                            <p:stCondLst>
                              <p:cond delay="5000"/>
                            </p:stCondLst>
                            <p:childTnLst>
                              <p:par>
                                <p:cTn id="50" presetID="23" presetClass="entr" presetSubtype="16" fill="hold" nodeType="afterEffect">
                                  <p:stCondLst>
                                    <p:cond delay="0"/>
                                  </p:stCondLst>
                                  <p:childTnLst>
                                    <p:set>
                                      <p:cBhvr>
                                        <p:cTn id="51" dur="1" fill="hold">
                                          <p:stCondLst>
                                            <p:cond delay="0"/>
                                          </p:stCondLst>
                                        </p:cTn>
                                        <p:tgtEl>
                                          <p:spTgt spid="162"/>
                                        </p:tgtEl>
                                        <p:attrNameLst>
                                          <p:attrName>style.visibility</p:attrName>
                                        </p:attrNameLst>
                                      </p:cBhvr>
                                      <p:to>
                                        <p:strVal val="visible"/>
                                      </p:to>
                                    </p:set>
                                    <p:anim calcmode="lin" valueType="num">
                                      <p:cBhvr additive="base">
                                        <p:cTn id="52" dur="500"/>
                                        <p:tgtEl>
                                          <p:spTgt spid="162"/>
                                        </p:tgtEl>
                                        <p:attrNameLst>
                                          <p:attrName>ppt_w</p:attrName>
                                        </p:attrNameLst>
                                      </p:cBhvr>
                                      <p:tavLst>
                                        <p:tav tm="0">
                                          <p:val>
                                            <p:strVal val="0"/>
                                          </p:val>
                                        </p:tav>
                                        <p:tav tm="100000">
                                          <p:val>
                                            <p:strVal val="#ppt_w"/>
                                          </p:val>
                                        </p:tav>
                                      </p:tavLst>
                                    </p:anim>
                                    <p:anim calcmode="lin" valueType="num">
                                      <p:cBhvr additive="base">
                                        <p:cTn id="53" dur="500"/>
                                        <p:tgtEl>
                                          <p:spTgt spid="162"/>
                                        </p:tgtEl>
                                        <p:attrNameLst>
                                          <p:attrName>ppt_h</p:attrName>
                                        </p:attrNameLst>
                                      </p:cBhvr>
                                      <p:tavLst>
                                        <p:tav tm="0">
                                          <p:val>
                                            <p:strVal val="0"/>
                                          </p:val>
                                        </p:tav>
                                        <p:tav tm="100000">
                                          <p:val>
                                            <p:strVal val="#ppt_h"/>
                                          </p:val>
                                        </p:tav>
                                      </p:tavLst>
                                    </p:anim>
                                  </p:childTnLst>
                                </p:cTn>
                              </p:par>
                            </p:childTnLst>
                          </p:cTn>
                        </p:par>
                        <p:par>
                          <p:cTn id="54" fill="hold">
                            <p:stCondLst>
                              <p:cond delay="5500"/>
                            </p:stCondLst>
                            <p:childTnLst>
                              <p:par>
                                <p:cTn id="55" presetID="2" presetClass="entr" presetSubtype="4" fill="hold" nodeType="afterEffect">
                                  <p:stCondLst>
                                    <p:cond delay="0"/>
                                  </p:stCondLst>
                                  <p:childTnLst>
                                    <p:set>
                                      <p:cBhvr>
                                        <p:cTn id="56" dur="1" fill="hold">
                                          <p:stCondLst>
                                            <p:cond delay="0"/>
                                          </p:stCondLst>
                                        </p:cTn>
                                        <p:tgtEl>
                                          <p:spTgt spid="171"/>
                                        </p:tgtEl>
                                        <p:attrNameLst>
                                          <p:attrName>style.visibility</p:attrName>
                                        </p:attrNameLst>
                                      </p:cBhvr>
                                      <p:to>
                                        <p:strVal val="visible"/>
                                      </p:to>
                                    </p:set>
                                    <p:anim calcmode="lin" valueType="num">
                                      <p:cBhvr additive="base">
                                        <p:cTn id="57" dur="500"/>
                                        <p:tgtEl>
                                          <p:spTgt spid="171"/>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D938A-3268-8A3A-D340-C98DB008C41D}"/>
              </a:ext>
            </a:extLst>
          </p:cNvPr>
          <p:cNvSpPr>
            <a:spLocks noGrp="1"/>
          </p:cNvSpPr>
          <p:nvPr>
            <p:ph type="title"/>
          </p:nvPr>
        </p:nvSpPr>
        <p:spPr>
          <a:xfrm>
            <a:off x="1141412" y="117073"/>
            <a:ext cx="9905998" cy="1092295"/>
          </a:xfrm>
        </p:spPr>
        <p:txBody>
          <a:bodyPr>
            <a:normAutofit/>
          </a:bodyPr>
          <a:lstStyle/>
          <a:p>
            <a:pPr algn="ctr"/>
            <a:r>
              <a:rPr lang="en-IN" sz="4400" b="1" u="sng" dirty="0">
                <a:latin typeface="Times New Roman" panose="02020603050405020304" pitchFamily="18" charset="0"/>
                <a:cs typeface="Times New Roman" panose="02020603050405020304" pitchFamily="18" charset="0"/>
              </a:rPr>
              <a:t>KEY ASSUMPTIONS</a:t>
            </a:r>
          </a:p>
        </p:txBody>
      </p:sp>
      <p:sp>
        <p:nvSpPr>
          <p:cNvPr id="3" name="Content Placeholder 2">
            <a:extLst>
              <a:ext uri="{FF2B5EF4-FFF2-40B4-BE49-F238E27FC236}">
                <a16:creationId xmlns:a16="http://schemas.microsoft.com/office/drawing/2014/main" id="{99EF491D-D2B8-5F8F-B69F-34BA51CF5451}"/>
              </a:ext>
            </a:extLst>
          </p:cNvPr>
          <p:cNvSpPr>
            <a:spLocks noGrp="1"/>
          </p:cNvSpPr>
          <p:nvPr>
            <p:ph idx="1"/>
          </p:nvPr>
        </p:nvSpPr>
        <p:spPr>
          <a:xfrm>
            <a:off x="1141412" y="1091381"/>
            <a:ext cx="9905999" cy="5649546"/>
          </a:xfrm>
        </p:spPr>
        <p:txBody>
          <a:bodyPr>
            <a:normAutofit/>
          </a:bodyPr>
          <a:lstStyle/>
          <a:p>
            <a:pPr algn="just"/>
            <a:r>
              <a:rPr lang="en-IN" sz="1800" dirty="0">
                <a:latin typeface="Times New Roman" panose="02020603050405020304" pitchFamily="18" charset="0"/>
                <a:cs typeface="Times New Roman" panose="02020603050405020304" pitchFamily="18" charset="0"/>
              </a:rPr>
              <a:t>During this research it was assumed that US economy might go into recession which was backed-up by the Bloomberg research but that can’t </a:t>
            </a:r>
            <a:r>
              <a:rPr lang="en-IN" sz="1800">
                <a:latin typeface="Times New Roman" panose="02020603050405020304" pitchFamily="18" charset="0"/>
                <a:cs typeface="Times New Roman" panose="02020603050405020304" pitchFamily="18" charset="0"/>
              </a:rPr>
              <a:t>be 100% </a:t>
            </a:r>
            <a:r>
              <a:rPr lang="en-IN" sz="1800" dirty="0">
                <a:latin typeface="Times New Roman" panose="02020603050405020304" pitchFamily="18" charset="0"/>
                <a:cs typeface="Times New Roman" panose="02020603050405020304" pitchFamily="18" charset="0"/>
              </a:rPr>
              <a:t>sure.</a:t>
            </a:r>
          </a:p>
          <a:p>
            <a:pPr algn="just"/>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steel wire business is directly influenced by the steel production sector in the United States. We hypothesized that because steel wire is a specialized business with little statistics available, we used comparable and equivalent proxies from the US steel wire industry.</a:t>
            </a:r>
          </a:p>
          <a:p>
            <a:pPr algn="just"/>
            <a:r>
              <a:rPr lang="en-US" sz="1800" dirty="0">
                <a:latin typeface="Times New Roman" panose="02020603050405020304" pitchFamily="18" charset="0"/>
                <a:cs typeface="Times New Roman" panose="02020603050405020304" pitchFamily="18" charset="0"/>
              </a:rPr>
              <a:t>Manufacturing in the United States and, more broadly, most nations across the world has restarted following the pandemic; we must presume this because Covid is still spreading in places like China, which may impede production locally, but it has resumed in the United States.</a:t>
            </a:r>
          </a:p>
          <a:p>
            <a:pPr algn="just"/>
            <a:r>
              <a:rPr lang="en-US" sz="1800" dirty="0">
                <a:latin typeface="Times New Roman" panose="02020603050405020304" pitchFamily="18" charset="0"/>
                <a:cs typeface="Times New Roman" panose="02020603050405020304" pitchFamily="18" charset="0"/>
              </a:rPr>
              <a:t>One of the presumptions was that since steel wire is directly impacted by the steel industry, the relevance of PESTLE factors would be the same for both industries. This is because steel wire is a very niche market, and factors that directly affect it could not be sequestered when conducting the PESTLE analysis.</a:t>
            </a:r>
          </a:p>
          <a:p>
            <a:pPr algn="just"/>
            <a:r>
              <a:rPr lang="en-US" sz="1800" dirty="0">
                <a:latin typeface="Times New Roman" panose="02020603050405020304" pitchFamily="18" charset="0"/>
                <a:cs typeface="Times New Roman" panose="02020603050405020304" pitchFamily="18" charset="0"/>
              </a:rPr>
              <a:t>Since the project's scope prevents us from going into too much depth during the RACI analysis of activities, we assumed that one person may be both accountable for and liable for a job in some situations.</a:t>
            </a:r>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416027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F73ED-4E4F-B2D7-4256-42664D742C2C}"/>
              </a:ext>
            </a:extLst>
          </p:cNvPr>
          <p:cNvSpPr>
            <a:spLocks noGrp="1"/>
          </p:cNvSpPr>
          <p:nvPr>
            <p:ph type="title"/>
          </p:nvPr>
        </p:nvSpPr>
        <p:spPr>
          <a:xfrm>
            <a:off x="4615377" y="1"/>
            <a:ext cx="3216017" cy="595085"/>
          </a:xfrm>
        </p:spPr>
        <p:txBody>
          <a:bodyPr/>
          <a:lstStyle/>
          <a:p>
            <a:pPr algn="ctr"/>
            <a:r>
              <a:rPr lang="en-US" b="1" u="sng" dirty="0">
                <a:latin typeface="Times New Roman" panose="02020603050405020304" pitchFamily="18" charset="0"/>
                <a:cs typeface="Times New Roman" panose="02020603050405020304" pitchFamily="18" charset="0"/>
              </a:rPr>
              <a:t>Financials</a:t>
            </a:r>
            <a:endParaRPr lang="en-IN" b="1" u="sng"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086B380E-33BD-7D92-3994-68CDEC7E4071}"/>
              </a:ext>
            </a:extLst>
          </p:cNvPr>
          <p:cNvPicPr>
            <a:picLocks noChangeAspect="1"/>
          </p:cNvPicPr>
          <p:nvPr/>
        </p:nvPicPr>
        <p:blipFill rotWithShape="1">
          <a:blip r:embed="rId2"/>
          <a:srcRect l="22863" t="18341" r="34798" b="19125"/>
          <a:stretch/>
        </p:blipFill>
        <p:spPr>
          <a:xfrm>
            <a:off x="187399" y="595086"/>
            <a:ext cx="6999396" cy="6117770"/>
          </a:xfrm>
          <a:prstGeom prst="rect">
            <a:avLst/>
          </a:prstGeom>
        </p:spPr>
      </p:pic>
      <p:sp>
        <p:nvSpPr>
          <p:cNvPr id="6" name="TextBox 5">
            <a:extLst>
              <a:ext uri="{FF2B5EF4-FFF2-40B4-BE49-F238E27FC236}">
                <a16:creationId xmlns:a16="http://schemas.microsoft.com/office/drawing/2014/main" id="{9A157E03-2144-B8F7-449C-FDBF921C3C2B}"/>
              </a:ext>
            </a:extLst>
          </p:cNvPr>
          <p:cNvSpPr txBox="1"/>
          <p:nvPr/>
        </p:nvSpPr>
        <p:spPr>
          <a:xfrm>
            <a:off x="7831394" y="2035277"/>
            <a:ext cx="4173207" cy="1938992"/>
          </a:xfrm>
          <a:prstGeom prst="rect">
            <a:avLst/>
          </a:prstGeom>
          <a:noFill/>
        </p:spPr>
        <p:txBody>
          <a:bodyPr wrap="square" rtlCol="0">
            <a:spAutoFit/>
          </a:bodyPr>
          <a:lstStyle/>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This is the 5-year Account Statement.</a:t>
            </a:r>
          </a:p>
          <a:p>
            <a:pPr marL="285750" indent="-285750">
              <a:buFont typeface="Arial" panose="020B0604020202020204" pitchFamily="34" charset="0"/>
              <a:buChar char="•"/>
            </a:pPr>
            <a:r>
              <a:rPr lang="en-IN" sz="2400" dirty="0">
                <a:latin typeface="Times New Roman" panose="02020603050405020304" pitchFamily="18" charset="0"/>
                <a:cs typeface="Times New Roman" panose="02020603050405020304" pitchFamily="18" charset="0"/>
              </a:rPr>
              <a:t>Showing Turn-Over of the Company.</a:t>
            </a:r>
          </a:p>
          <a:p>
            <a:pPr marL="285750" indent="-285750">
              <a:buFont typeface="Arial" panose="020B0604020202020204" pitchFamily="34" charset="0"/>
              <a:buChar char="•"/>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982094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A30A5-A053-72F3-9902-A05436D4DAD2}"/>
              </a:ext>
            </a:extLst>
          </p:cNvPr>
          <p:cNvSpPr>
            <a:spLocks noGrp="1"/>
          </p:cNvSpPr>
          <p:nvPr>
            <p:ph type="title"/>
          </p:nvPr>
        </p:nvSpPr>
        <p:spPr>
          <a:xfrm>
            <a:off x="1141413" y="195730"/>
            <a:ext cx="9905998" cy="871069"/>
          </a:xfrm>
        </p:spPr>
        <p:txBody>
          <a:bodyPr/>
          <a:lstStyle/>
          <a:p>
            <a:r>
              <a:rPr lang="en-IN" b="1" u="sng" dirty="0">
                <a:latin typeface="Times New Roman" panose="02020603050405020304" pitchFamily="18" charset="0"/>
                <a:cs typeface="Times New Roman" panose="02020603050405020304" pitchFamily="18" charset="0"/>
              </a:rPr>
              <a:t>FORECASTING REVENUE FOR YEAR 2022</a:t>
            </a:r>
          </a:p>
        </p:txBody>
      </p:sp>
      <p:sp>
        <p:nvSpPr>
          <p:cNvPr id="3" name="Content Placeholder 2">
            <a:extLst>
              <a:ext uri="{FF2B5EF4-FFF2-40B4-BE49-F238E27FC236}">
                <a16:creationId xmlns:a16="http://schemas.microsoft.com/office/drawing/2014/main" id="{32B14332-2CC7-CE95-A1B9-3499ECBBF6EC}"/>
              </a:ext>
            </a:extLst>
          </p:cNvPr>
          <p:cNvSpPr>
            <a:spLocks noGrp="1"/>
          </p:cNvSpPr>
          <p:nvPr>
            <p:ph idx="1"/>
          </p:nvPr>
        </p:nvSpPr>
        <p:spPr>
          <a:xfrm>
            <a:off x="1008676" y="1379332"/>
            <a:ext cx="9905999" cy="4426382"/>
          </a:xfrm>
        </p:spPr>
        <p:txBody>
          <a:bodyPr>
            <a:normAutofit/>
          </a:bodyPr>
          <a:lstStyle/>
          <a:p>
            <a:r>
              <a:rPr lang="en-IN" dirty="0"/>
              <a:t>As we recommend Dorman Products for M&amp;A by doing so, they would be able to capture 1% of market share. Hence their revenue would increase by USD 60 Million.</a:t>
            </a:r>
          </a:p>
          <a:p>
            <a:r>
              <a:rPr lang="en-IN" dirty="0"/>
              <a:t>By acquiring a raw material firm, they will be able to reduce their operating cost as their major chunk of funds goes away in collecting raw materials for the finished goods.</a:t>
            </a:r>
          </a:p>
          <a:p>
            <a:r>
              <a:rPr lang="en-IN" dirty="0"/>
              <a:t>We the Bold Consultancy </a:t>
            </a:r>
            <a:r>
              <a:rPr lang="en-IN" dirty="0" err="1"/>
              <a:t>Pvt.</a:t>
            </a:r>
            <a:r>
              <a:rPr lang="en-IN" dirty="0"/>
              <a:t> Ltd are charging a fees </a:t>
            </a:r>
            <a:r>
              <a:rPr lang="en-IN"/>
              <a:t>of </a:t>
            </a:r>
            <a:r>
              <a:rPr lang="en-IN" dirty="0"/>
              <a:t>2</a:t>
            </a:r>
            <a:r>
              <a:rPr lang="en-IN"/>
              <a:t>% </a:t>
            </a:r>
            <a:r>
              <a:rPr lang="en-IN" dirty="0"/>
              <a:t>on the revenue addition by the firm through M&amp;A.</a:t>
            </a:r>
          </a:p>
        </p:txBody>
      </p:sp>
    </p:spTree>
    <p:extLst>
      <p:ext uri="{BB962C8B-B14F-4D97-AF65-F5344CB8AC3E}">
        <p14:creationId xmlns:p14="http://schemas.microsoft.com/office/powerpoint/2010/main" val="42743092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711143D-82BD-E3DC-65FD-E843A3F33442}"/>
              </a:ext>
            </a:extLst>
          </p:cNvPr>
          <p:cNvSpPr txBox="1"/>
          <p:nvPr/>
        </p:nvSpPr>
        <p:spPr>
          <a:xfrm>
            <a:off x="3385456" y="0"/>
            <a:ext cx="5834744" cy="646331"/>
          </a:xfrm>
          <a:prstGeom prst="rect">
            <a:avLst/>
          </a:prstGeom>
          <a:noFill/>
        </p:spPr>
        <p:txBody>
          <a:bodyPr wrap="square" rtlCol="0">
            <a:spAutoFit/>
          </a:bodyPr>
          <a:lstStyle/>
          <a:p>
            <a:pPr algn="ctr"/>
            <a:r>
              <a:rPr lang="en-US" sz="3600" b="1" dirty="0"/>
              <a:t>Time phased project budget</a:t>
            </a:r>
            <a:endParaRPr lang="en-IN" sz="3600" b="1" dirty="0"/>
          </a:p>
        </p:txBody>
      </p:sp>
      <p:pic>
        <p:nvPicPr>
          <p:cNvPr id="12" name="Picture 11">
            <a:extLst>
              <a:ext uri="{FF2B5EF4-FFF2-40B4-BE49-F238E27FC236}">
                <a16:creationId xmlns:a16="http://schemas.microsoft.com/office/drawing/2014/main" id="{4D543762-6EE5-FB90-90C7-F1A68DC2715C}"/>
              </a:ext>
            </a:extLst>
          </p:cNvPr>
          <p:cNvPicPr>
            <a:picLocks noChangeAspect="1"/>
          </p:cNvPicPr>
          <p:nvPr/>
        </p:nvPicPr>
        <p:blipFill rotWithShape="1">
          <a:blip r:embed="rId2"/>
          <a:srcRect l="1203" t="3755" r="678" b="4103"/>
          <a:stretch/>
        </p:blipFill>
        <p:spPr>
          <a:xfrm>
            <a:off x="78828" y="1208312"/>
            <a:ext cx="12034344" cy="3418116"/>
          </a:xfrm>
          <a:prstGeom prst="rect">
            <a:avLst/>
          </a:prstGeom>
        </p:spPr>
      </p:pic>
    </p:spTree>
    <p:extLst>
      <p:ext uri="{BB962C8B-B14F-4D97-AF65-F5344CB8AC3E}">
        <p14:creationId xmlns:p14="http://schemas.microsoft.com/office/powerpoint/2010/main" val="3030141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5DF03-1738-E3EA-179C-95653B04B921}"/>
              </a:ext>
            </a:extLst>
          </p:cNvPr>
          <p:cNvSpPr>
            <a:spLocks noGrp="1"/>
          </p:cNvSpPr>
          <p:nvPr>
            <p:ph type="title"/>
          </p:nvPr>
        </p:nvSpPr>
        <p:spPr>
          <a:xfrm>
            <a:off x="1141412" y="-241453"/>
            <a:ext cx="9905998" cy="1478570"/>
          </a:xfrm>
        </p:spPr>
        <p:txBody>
          <a:bodyPr/>
          <a:lstStyle/>
          <a:p>
            <a:pPr algn="ctr"/>
            <a:r>
              <a:rPr lang="en-IN" b="1" dirty="0"/>
              <a:t>Situation</a:t>
            </a:r>
          </a:p>
        </p:txBody>
      </p:sp>
      <p:sp>
        <p:nvSpPr>
          <p:cNvPr id="3" name="Content Placeholder 2">
            <a:extLst>
              <a:ext uri="{FF2B5EF4-FFF2-40B4-BE49-F238E27FC236}">
                <a16:creationId xmlns:a16="http://schemas.microsoft.com/office/drawing/2014/main" id="{FCE09627-68A7-1107-43E2-66F3A4F7BCE8}"/>
              </a:ext>
            </a:extLst>
          </p:cNvPr>
          <p:cNvSpPr>
            <a:spLocks noGrp="1"/>
          </p:cNvSpPr>
          <p:nvPr>
            <p:ph idx="1"/>
          </p:nvPr>
        </p:nvSpPr>
        <p:spPr>
          <a:xfrm>
            <a:off x="553583" y="1108415"/>
            <a:ext cx="11148560" cy="5423014"/>
          </a:xfrm>
        </p:spPr>
        <p:txBody>
          <a:bodyPr>
            <a:normAutofit/>
          </a:bodyPr>
          <a:lstStyle/>
          <a:p>
            <a:pPr algn="just">
              <a:lnSpc>
                <a:spcPct val="107000"/>
              </a:lnSpc>
              <a:spcAft>
                <a:spcPts val="800"/>
              </a:spcAft>
            </a:pPr>
            <a:r>
              <a:rPr lang="en-IN" sz="2000" dirty="0">
                <a:effectLst/>
                <a:latin typeface="Times New Roman" panose="02020603050405020304" pitchFamily="18" charset="0"/>
                <a:ea typeface="Calibri" panose="020F0502020204030204" pitchFamily="34" charset="0"/>
                <a:cs typeface="Mangal" panose="02040503050203030202" pitchFamily="18" charset="0"/>
              </a:rPr>
              <a:t>We the </a:t>
            </a:r>
            <a:r>
              <a:rPr lang="en-IN" sz="2000" b="1" dirty="0">
                <a:effectLst/>
                <a:latin typeface="Times New Roman" panose="02020603050405020304" pitchFamily="18" charset="0"/>
                <a:ea typeface="Calibri" panose="020F0502020204030204" pitchFamily="34" charset="0"/>
                <a:cs typeface="Mangal" panose="02040503050203030202" pitchFamily="18" charset="0"/>
              </a:rPr>
              <a:t>Bold consultancy services limited.</a:t>
            </a:r>
            <a:r>
              <a:rPr lang="en-IN" sz="2000" dirty="0">
                <a:effectLst/>
                <a:latin typeface="Times New Roman" panose="02020603050405020304" pitchFamily="18" charset="0"/>
                <a:ea typeface="Calibri" panose="020F0502020204030204" pitchFamily="34" charset="0"/>
                <a:cs typeface="Mangal" panose="02040503050203030202" pitchFamily="18" charset="0"/>
              </a:rPr>
              <a:t> are supposing our client is </a:t>
            </a:r>
            <a:r>
              <a:rPr lang="en-IN" sz="2000" b="1" dirty="0">
                <a:effectLst/>
                <a:latin typeface="Times New Roman" panose="02020603050405020304" pitchFamily="18" charset="0"/>
                <a:ea typeface="Calibri" panose="020F0502020204030204" pitchFamily="34" charset="0"/>
                <a:cs typeface="Mangal" panose="02040503050203030202" pitchFamily="18" charset="0"/>
              </a:rPr>
              <a:t>Dorman products inc</a:t>
            </a:r>
            <a:r>
              <a:rPr lang="en-IN" sz="2000" dirty="0">
                <a:effectLst/>
                <a:latin typeface="Times New Roman" panose="02020603050405020304" pitchFamily="18" charset="0"/>
                <a:ea typeface="Calibri" panose="020F0502020204030204" pitchFamily="34" charset="0"/>
                <a:cs typeface="Mangal" panose="02040503050203030202" pitchFamily="18" charset="0"/>
              </a:rPr>
              <a:t>. who is one of the largest manufacturers of precision steel components in automotive sector based out of United states and has a revenue of approximately $1 billion.</a:t>
            </a:r>
            <a:endParaRPr lang="en-IN" sz="20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2000" dirty="0">
                <a:effectLst/>
                <a:latin typeface="Times New Roman" panose="02020603050405020304" pitchFamily="18" charset="0"/>
                <a:ea typeface="Calibri" panose="020F0502020204030204" pitchFamily="34" charset="0"/>
                <a:cs typeface="Mangal" panose="02040503050203030202" pitchFamily="18" charset="0"/>
              </a:rPr>
              <a:t>Amidst the turmoil and disruptions in the global supply chain in all the industries, steel wire industry is not exception, the natural calamities as well as the major geopolitical shifts around the globe are causing firms in various industries to undergo research projects to gain business intelligence that will enable them to charter through these unpredictable global supply chain waters.</a:t>
            </a:r>
            <a:endParaRPr lang="en-IN" sz="2000" dirty="0">
              <a:effectLst/>
              <a:latin typeface="Calibri" panose="020F0502020204030204" pitchFamily="34" charset="0"/>
              <a:ea typeface="Calibri" panose="020F0502020204030204" pitchFamily="34" charset="0"/>
              <a:cs typeface="Mangal" panose="02040503050203030202" pitchFamily="18" charset="0"/>
            </a:endParaRPr>
          </a:p>
          <a:p>
            <a:pPr algn="just">
              <a:lnSpc>
                <a:spcPct val="107000"/>
              </a:lnSpc>
              <a:spcAft>
                <a:spcPts val="800"/>
              </a:spcAft>
            </a:pPr>
            <a:r>
              <a:rPr lang="en-IN" sz="2000" dirty="0">
                <a:effectLst/>
                <a:latin typeface="Times New Roman" panose="02020603050405020304" pitchFamily="18" charset="0"/>
                <a:ea typeface="Calibri" panose="020F0502020204030204" pitchFamily="34" charset="0"/>
                <a:cs typeface="Mangal" panose="02040503050203030202" pitchFamily="18" charset="0"/>
              </a:rPr>
              <a:t>This is a similar project in which we are sending a proposal to the client stating the basic findings in the industry with the various ongoing trends along with the recommendations about how to move forward. </a:t>
            </a:r>
            <a:r>
              <a:rPr lang="en-IN" sz="2000" b="1" dirty="0">
                <a:effectLst/>
                <a:latin typeface="Times New Roman" panose="02020603050405020304" pitchFamily="18" charset="0"/>
                <a:ea typeface="Calibri" panose="020F0502020204030204" pitchFamily="34" charset="0"/>
                <a:cs typeface="Mangal" panose="02040503050203030202" pitchFamily="18" charset="0"/>
              </a:rPr>
              <a:t>(Steel wire is the basic and the most crucial raw material for the Dorman products inc., hence they want insights from this industry) </a:t>
            </a:r>
            <a:endParaRPr lang="en-IN" sz="2000" dirty="0">
              <a:effectLst/>
              <a:latin typeface="Calibri" panose="020F0502020204030204" pitchFamily="34" charset="0"/>
              <a:ea typeface="Calibri" panose="020F0502020204030204" pitchFamily="34" charset="0"/>
              <a:cs typeface="Mangal" panose="02040503050203030202" pitchFamily="18" charset="0"/>
            </a:endParaRPr>
          </a:p>
          <a:p>
            <a:pPr marL="0" indent="0">
              <a:buNone/>
            </a:pPr>
            <a:endParaRPr lang="en-IN" dirty="0"/>
          </a:p>
        </p:txBody>
      </p:sp>
    </p:spTree>
    <p:extLst>
      <p:ext uri="{BB962C8B-B14F-4D97-AF65-F5344CB8AC3E}">
        <p14:creationId xmlns:p14="http://schemas.microsoft.com/office/powerpoint/2010/main" val="108373446"/>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F8018-89A5-C0C7-4D06-3089D6413A5D}"/>
              </a:ext>
            </a:extLst>
          </p:cNvPr>
          <p:cNvSpPr>
            <a:spLocks noGrp="1"/>
          </p:cNvSpPr>
          <p:nvPr>
            <p:ph type="title"/>
          </p:nvPr>
        </p:nvSpPr>
        <p:spPr>
          <a:xfrm>
            <a:off x="4122056" y="52460"/>
            <a:ext cx="3428999" cy="1217313"/>
          </a:xfrm>
        </p:spPr>
        <p:txBody>
          <a:bodyPr/>
          <a:lstStyle/>
          <a:p>
            <a:pPr algn="ctr"/>
            <a:r>
              <a:rPr lang="en-US" b="1" u="sng" dirty="0">
                <a:latin typeface="Times New Roman" panose="02020603050405020304" pitchFamily="18" charset="0"/>
                <a:cs typeface="Times New Roman" panose="02020603050405020304" pitchFamily="18" charset="0"/>
              </a:rPr>
              <a:t>Key Risks</a:t>
            </a:r>
            <a:endParaRPr lang="en-IN" b="1"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FC066D6-F5DD-14D1-D523-DA97BA6F265E}"/>
              </a:ext>
            </a:extLst>
          </p:cNvPr>
          <p:cNvSpPr>
            <a:spLocks noGrp="1"/>
          </p:cNvSpPr>
          <p:nvPr>
            <p:ph idx="1"/>
          </p:nvPr>
        </p:nvSpPr>
        <p:spPr>
          <a:xfrm>
            <a:off x="1010784" y="1269773"/>
            <a:ext cx="9905999" cy="3541714"/>
          </a:xfrm>
        </p:spPr>
        <p:txBody>
          <a:bodyPr>
            <a:normAutofit fontScale="85000" lnSpcReduction="10000"/>
          </a:bodyPr>
          <a:lstStyle/>
          <a:p>
            <a:pPr marL="342900" lvl="0" indent="-342900" algn="just">
              <a:lnSpc>
                <a:spcPct val="107000"/>
              </a:lnSpc>
              <a:buFont typeface="+mj-lt"/>
              <a:buAutoNum type="arabicParenR"/>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Setting up a new steel wire manufacturing facility would incur high capital expenditure in start and making it profitable might take longer than expected.</a:t>
            </a: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arenR"/>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Current labor might be reluctant in training for working with automation technology.</a:t>
            </a: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arenR"/>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The cost of hiring trained labor for working with automation technology might get higher than the anticipated returns from adopting automation.</a:t>
            </a: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arenR"/>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Compatibility issues might lead to unsuccessful mergers.</a:t>
            </a: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9470807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874FBAFB-6F74-B360-1526-68A5DEBCBA7C}"/>
              </a:ext>
            </a:extLst>
          </p:cNvPr>
          <p:cNvGrpSpPr/>
          <p:nvPr/>
        </p:nvGrpSpPr>
        <p:grpSpPr>
          <a:xfrm>
            <a:off x="163285" y="1295399"/>
            <a:ext cx="11865429" cy="4267201"/>
            <a:chOff x="163285" y="914400"/>
            <a:chExt cx="11865429" cy="4267201"/>
          </a:xfrm>
        </p:grpSpPr>
        <p:sp>
          <p:nvSpPr>
            <p:cNvPr id="2" name="Rectangle 1">
              <a:extLst>
                <a:ext uri="{FF2B5EF4-FFF2-40B4-BE49-F238E27FC236}">
                  <a16:creationId xmlns:a16="http://schemas.microsoft.com/office/drawing/2014/main" id="{A1FC5B29-9DFD-7A11-A1E9-F55E2A683C57}"/>
                </a:ext>
              </a:extLst>
            </p:cNvPr>
            <p:cNvSpPr/>
            <p:nvPr/>
          </p:nvSpPr>
          <p:spPr>
            <a:xfrm>
              <a:off x="163286" y="914400"/>
              <a:ext cx="2100943" cy="957942"/>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IT/Cloud Consulting head</a:t>
              </a:r>
            </a:p>
          </p:txBody>
        </p:sp>
        <p:sp>
          <p:nvSpPr>
            <p:cNvPr id="3" name="Rectangle 2">
              <a:extLst>
                <a:ext uri="{FF2B5EF4-FFF2-40B4-BE49-F238E27FC236}">
                  <a16:creationId xmlns:a16="http://schemas.microsoft.com/office/drawing/2014/main" id="{7224C6D8-F27D-0F72-826B-170FCEAB923C}"/>
                </a:ext>
              </a:extLst>
            </p:cNvPr>
            <p:cNvSpPr/>
            <p:nvPr/>
          </p:nvSpPr>
          <p:spPr>
            <a:xfrm>
              <a:off x="2569029" y="914400"/>
              <a:ext cx="2100943" cy="957942"/>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Finance consulting head</a:t>
              </a:r>
            </a:p>
          </p:txBody>
        </p:sp>
        <p:sp>
          <p:nvSpPr>
            <p:cNvPr id="4" name="Rectangle 3">
              <a:extLst>
                <a:ext uri="{FF2B5EF4-FFF2-40B4-BE49-F238E27FC236}">
                  <a16:creationId xmlns:a16="http://schemas.microsoft.com/office/drawing/2014/main" id="{D64D2777-A804-8644-AC97-B109880A4754}"/>
                </a:ext>
              </a:extLst>
            </p:cNvPr>
            <p:cNvSpPr/>
            <p:nvPr/>
          </p:nvSpPr>
          <p:spPr>
            <a:xfrm>
              <a:off x="5045528" y="914400"/>
              <a:ext cx="2100943" cy="957942"/>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Risk , brown field Consulting head</a:t>
              </a:r>
            </a:p>
          </p:txBody>
        </p:sp>
        <p:sp>
          <p:nvSpPr>
            <p:cNvPr id="5" name="Rectangle 4">
              <a:extLst>
                <a:ext uri="{FF2B5EF4-FFF2-40B4-BE49-F238E27FC236}">
                  <a16:creationId xmlns:a16="http://schemas.microsoft.com/office/drawing/2014/main" id="{7FEC7A25-AE03-D2FD-4937-F97DF6965A6A}"/>
                </a:ext>
              </a:extLst>
            </p:cNvPr>
            <p:cNvSpPr/>
            <p:nvPr/>
          </p:nvSpPr>
          <p:spPr>
            <a:xfrm>
              <a:off x="7522028" y="914400"/>
              <a:ext cx="2100943" cy="957942"/>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Quality ,green field, manufacturing consulting head</a:t>
              </a:r>
            </a:p>
          </p:txBody>
        </p:sp>
        <p:sp>
          <p:nvSpPr>
            <p:cNvPr id="6" name="Rectangle 5">
              <a:extLst>
                <a:ext uri="{FF2B5EF4-FFF2-40B4-BE49-F238E27FC236}">
                  <a16:creationId xmlns:a16="http://schemas.microsoft.com/office/drawing/2014/main" id="{6E758DCD-9B1C-6404-3978-9837D0A1623D}"/>
                </a:ext>
              </a:extLst>
            </p:cNvPr>
            <p:cNvSpPr/>
            <p:nvPr/>
          </p:nvSpPr>
          <p:spPr>
            <a:xfrm>
              <a:off x="9927771" y="914400"/>
              <a:ext cx="2100943" cy="957942"/>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Supply chain and procurement consulting head</a:t>
              </a:r>
            </a:p>
          </p:txBody>
        </p:sp>
        <p:sp>
          <p:nvSpPr>
            <p:cNvPr id="12" name="Arrow: Left-Right 11">
              <a:extLst>
                <a:ext uri="{FF2B5EF4-FFF2-40B4-BE49-F238E27FC236}">
                  <a16:creationId xmlns:a16="http://schemas.microsoft.com/office/drawing/2014/main" id="{D3C97F9D-C5E2-9839-4B02-E398F8799CB7}"/>
                </a:ext>
              </a:extLst>
            </p:cNvPr>
            <p:cNvSpPr/>
            <p:nvPr/>
          </p:nvSpPr>
          <p:spPr>
            <a:xfrm>
              <a:off x="2193472" y="1276349"/>
              <a:ext cx="438151" cy="234043"/>
            </a:xfrm>
            <a:prstGeom prst="leftRight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Arrow: Left-Right 14">
              <a:extLst>
                <a:ext uri="{FF2B5EF4-FFF2-40B4-BE49-F238E27FC236}">
                  <a16:creationId xmlns:a16="http://schemas.microsoft.com/office/drawing/2014/main" id="{D95F1DC2-C8D0-5A65-324A-39C22C76A065}"/>
                </a:ext>
              </a:extLst>
            </p:cNvPr>
            <p:cNvSpPr/>
            <p:nvPr/>
          </p:nvSpPr>
          <p:spPr>
            <a:xfrm>
              <a:off x="4653644" y="1276349"/>
              <a:ext cx="438151" cy="234043"/>
            </a:xfrm>
            <a:prstGeom prst="leftRight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prstClr val="white"/>
                </a:solidFill>
                <a:latin typeface="Calibri" panose="020F0502020204030204"/>
              </a:endParaRPr>
            </a:p>
          </p:txBody>
        </p:sp>
        <p:sp>
          <p:nvSpPr>
            <p:cNvPr id="16" name="Arrow: Left-Right 15">
              <a:extLst>
                <a:ext uri="{FF2B5EF4-FFF2-40B4-BE49-F238E27FC236}">
                  <a16:creationId xmlns:a16="http://schemas.microsoft.com/office/drawing/2014/main" id="{FCA4B00F-96DE-0248-3699-FA79358FE96F}"/>
                </a:ext>
              </a:extLst>
            </p:cNvPr>
            <p:cNvSpPr/>
            <p:nvPr/>
          </p:nvSpPr>
          <p:spPr>
            <a:xfrm>
              <a:off x="7113816" y="1276349"/>
              <a:ext cx="438151" cy="234043"/>
            </a:xfrm>
            <a:prstGeom prst="leftRight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sp>
          <p:nvSpPr>
            <p:cNvPr id="17" name="Arrow: Left-Right 16">
              <a:extLst>
                <a:ext uri="{FF2B5EF4-FFF2-40B4-BE49-F238E27FC236}">
                  <a16:creationId xmlns:a16="http://schemas.microsoft.com/office/drawing/2014/main" id="{8F534CE1-81B8-070F-2539-F33FDF7FACA7}"/>
                </a:ext>
              </a:extLst>
            </p:cNvPr>
            <p:cNvSpPr/>
            <p:nvPr/>
          </p:nvSpPr>
          <p:spPr>
            <a:xfrm>
              <a:off x="9573988" y="1285294"/>
              <a:ext cx="438151" cy="234043"/>
            </a:xfrm>
            <a:prstGeom prst="leftRight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grpSp>
          <p:nvGrpSpPr>
            <p:cNvPr id="44" name="Group 43">
              <a:extLst>
                <a:ext uri="{FF2B5EF4-FFF2-40B4-BE49-F238E27FC236}">
                  <a16:creationId xmlns:a16="http://schemas.microsoft.com/office/drawing/2014/main" id="{8E9C94CB-0DD6-C5B2-1B2E-5EAA74377C8A}"/>
                </a:ext>
              </a:extLst>
            </p:cNvPr>
            <p:cNvGrpSpPr/>
            <p:nvPr/>
          </p:nvGrpSpPr>
          <p:grpSpPr>
            <a:xfrm>
              <a:off x="163285" y="1872343"/>
              <a:ext cx="1909085" cy="3309258"/>
              <a:chOff x="163285" y="1872343"/>
              <a:chExt cx="1909085" cy="3309258"/>
            </a:xfrm>
          </p:grpSpPr>
          <p:sp>
            <p:nvSpPr>
              <p:cNvPr id="18" name="Arrow: Bent-Up 17">
                <a:extLst>
                  <a:ext uri="{FF2B5EF4-FFF2-40B4-BE49-F238E27FC236}">
                    <a16:creationId xmlns:a16="http://schemas.microsoft.com/office/drawing/2014/main" id="{129ADF0E-F80B-FC25-A751-C8E667BDE235}"/>
                  </a:ext>
                </a:extLst>
              </p:cNvPr>
              <p:cNvSpPr/>
              <p:nvPr/>
            </p:nvSpPr>
            <p:spPr>
              <a:xfrm rot="5400000">
                <a:off x="114300" y="1921328"/>
                <a:ext cx="609600" cy="511629"/>
              </a:xfrm>
              <a:prstGeom prst="bentUp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sp>
            <p:nvSpPr>
              <p:cNvPr id="19" name="Rectangle 18">
                <a:extLst>
                  <a:ext uri="{FF2B5EF4-FFF2-40B4-BE49-F238E27FC236}">
                    <a16:creationId xmlns:a16="http://schemas.microsoft.com/office/drawing/2014/main" id="{A35354D3-F9C6-35AF-4FCC-1B47BFF5D9C0}"/>
                  </a:ext>
                </a:extLst>
              </p:cNvPr>
              <p:cNvSpPr/>
              <p:nvPr/>
            </p:nvSpPr>
            <p:spPr>
              <a:xfrm>
                <a:off x="674915" y="2177142"/>
                <a:ext cx="1397455" cy="1251858"/>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Team 1</a:t>
                </a:r>
              </a:p>
            </p:txBody>
          </p:sp>
          <p:sp>
            <p:nvSpPr>
              <p:cNvPr id="21" name="Rectangle 20">
                <a:extLst>
                  <a:ext uri="{FF2B5EF4-FFF2-40B4-BE49-F238E27FC236}">
                    <a16:creationId xmlns:a16="http://schemas.microsoft.com/office/drawing/2014/main" id="{F38AAC6D-E131-1DD1-D7E1-1DC0123BDFC6}"/>
                  </a:ext>
                </a:extLst>
              </p:cNvPr>
              <p:cNvSpPr/>
              <p:nvPr/>
            </p:nvSpPr>
            <p:spPr>
              <a:xfrm>
                <a:off x="674915" y="3929743"/>
                <a:ext cx="1397455" cy="1251858"/>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Team 2</a:t>
                </a:r>
              </a:p>
            </p:txBody>
          </p:sp>
          <p:sp>
            <p:nvSpPr>
              <p:cNvPr id="43" name="Arrow: Up-Down 42">
                <a:extLst>
                  <a:ext uri="{FF2B5EF4-FFF2-40B4-BE49-F238E27FC236}">
                    <a16:creationId xmlns:a16="http://schemas.microsoft.com/office/drawing/2014/main" id="{F9D5557C-0902-CB51-0166-A288E291E44D}"/>
                  </a:ext>
                </a:extLst>
              </p:cNvPr>
              <p:cNvSpPr/>
              <p:nvPr/>
            </p:nvSpPr>
            <p:spPr>
              <a:xfrm>
                <a:off x="1200153" y="3429000"/>
                <a:ext cx="223157" cy="500743"/>
              </a:xfrm>
              <a:prstGeom prst="upDown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grpSp>
        <p:grpSp>
          <p:nvGrpSpPr>
            <p:cNvPr id="45" name="Group 44">
              <a:extLst>
                <a:ext uri="{FF2B5EF4-FFF2-40B4-BE49-F238E27FC236}">
                  <a16:creationId xmlns:a16="http://schemas.microsoft.com/office/drawing/2014/main" id="{B64DCA19-D740-C44E-0EE9-C665E049C540}"/>
                </a:ext>
              </a:extLst>
            </p:cNvPr>
            <p:cNvGrpSpPr/>
            <p:nvPr/>
          </p:nvGrpSpPr>
          <p:grpSpPr>
            <a:xfrm>
              <a:off x="2569029" y="1872341"/>
              <a:ext cx="1909085" cy="3309258"/>
              <a:chOff x="163285" y="1872343"/>
              <a:chExt cx="1909085" cy="3309258"/>
            </a:xfrm>
          </p:grpSpPr>
          <p:sp>
            <p:nvSpPr>
              <p:cNvPr id="46" name="Arrow: Bent-Up 45">
                <a:extLst>
                  <a:ext uri="{FF2B5EF4-FFF2-40B4-BE49-F238E27FC236}">
                    <a16:creationId xmlns:a16="http://schemas.microsoft.com/office/drawing/2014/main" id="{15A9ECF3-0D29-08B2-0937-481EF45CAF51}"/>
                  </a:ext>
                </a:extLst>
              </p:cNvPr>
              <p:cNvSpPr/>
              <p:nvPr/>
            </p:nvSpPr>
            <p:spPr>
              <a:xfrm rot="5400000">
                <a:off x="114300" y="1921328"/>
                <a:ext cx="609600" cy="511629"/>
              </a:xfrm>
              <a:prstGeom prst="bentUp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sp>
            <p:nvSpPr>
              <p:cNvPr id="47" name="Rectangle 46">
                <a:extLst>
                  <a:ext uri="{FF2B5EF4-FFF2-40B4-BE49-F238E27FC236}">
                    <a16:creationId xmlns:a16="http://schemas.microsoft.com/office/drawing/2014/main" id="{E5A3EA43-FF74-E590-0909-B712A8663BAC}"/>
                  </a:ext>
                </a:extLst>
              </p:cNvPr>
              <p:cNvSpPr/>
              <p:nvPr/>
            </p:nvSpPr>
            <p:spPr>
              <a:xfrm>
                <a:off x="674915" y="2177142"/>
                <a:ext cx="1397455" cy="1251858"/>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Team 1</a:t>
                </a:r>
              </a:p>
            </p:txBody>
          </p:sp>
          <p:sp>
            <p:nvSpPr>
              <p:cNvPr id="48" name="Rectangle 47">
                <a:extLst>
                  <a:ext uri="{FF2B5EF4-FFF2-40B4-BE49-F238E27FC236}">
                    <a16:creationId xmlns:a16="http://schemas.microsoft.com/office/drawing/2014/main" id="{2EC6328A-C971-47E5-3786-56FC2888DE6D}"/>
                  </a:ext>
                </a:extLst>
              </p:cNvPr>
              <p:cNvSpPr/>
              <p:nvPr/>
            </p:nvSpPr>
            <p:spPr>
              <a:xfrm>
                <a:off x="674915" y="3929743"/>
                <a:ext cx="1397455" cy="1251858"/>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Team 2</a:t>
                </a:r>
              </a:p>
            </p:txBody>
          </p:sp>
          <p:sp>
            <p:nvSpPr>
              <p:cNvPr id="49" name="Arrow: Up-Down 48">
                <a:extLst>
                  <a:ext uri="{FF2B5EF4-FFF2-40B4-BE49-F238E27FC236}">
                    <a16:creationId xmlns:a16="http://schemas.microsoft.com/office/drawing/2014/main" id="{A8CBEB2D-E360-8DB4-B46B-12634A253BC5}"/>
                  </a:ext>
                </a:extLst>
              </p:cNvPr>
              <p:cNvSpPr/>
              <p:nvPr/>
            </p:nvSpPr>
            <p:spPr>
              <a:xfrm>
                <a:off x="1200153" y="3429000"/>
                <a:ext cx="223157" cy="500743"/>
              </a:xfrm>
              <a:prstGeom prst="upDown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grpSp>
        <p:grpSp>
          <p:nvGrpSpPr>
            <p:cNvPr id="50" name="Group 49">
              <a:extLst>
                <a:ext uri="{FF2B5EF4-FFF2-40B4-BE49-F238E27FC236}">
                  <a16:creationId xmlns:a16="http://schemas.microsoft.com/office/drawing/2014/main" id="{E4EFDCA4-2571-6429-735D-30FD62CDB78B}"/>
                </a:ext>
              </a:extLst>
            </p:cNvPr>
            <p:cNvGrpSpPr/>
            <p:nvPr/>
          </p:nvGrpSpPr>
          <p:grpSpPr>
            <a:xfrm>
              <a:off x="5045528" y="1872341"/>
              <a:ext cx="1909085" cy="3309258"/>
              <a:chOff x="163285" y="1872343"/>
              <a:chExt cx="1909085" cy="3309258"/>
            </a:xfrm>
          </p:grpSpPr>
          <p:sp>
            <p:nvSpPr>
              <p:cNvPr id="51" name="Arrow: Bent-Up 50">
                <a:extLst>
                  <a:ext uri="{FF2B5EF4-FFF2-40B4-BE49-F238E27FC236}">
                    <a16:creationId xmlns:a16="http://schemas.microsoft.com/office/drawing/2014/main" id="{591CDAF8-0161-3D62-FBCB-800AF0E17913}"/>
                  </a:ext>
                </a:extLst>
              </p:cNvPr>
              <p:cNvSpPr/>
              <p:nvPr/>
            </p:nvSpPr>
            <p:spPr>
              <a:xfrm rot="5400000">
                <a:off x="114300" y="1921328"/>
                <a:ext cx="609600" cy="511629"/>
              </a:xfrm>
              <a:prstGeom prst="bentUp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sp>
            <p:nvSpPr>
              <p:cNvPr id="52" name="Rectangle 51">
                <a:extLst>
                  <a:ext uri="{FF2B5EF4-FFF2-40B4-BE49-F238E27FC236}">
                    <a16:creationId xmlns:a16="http://schemas.microsoft.com/office/drawing/2014/main" id="{96C31E6F-6721-6CB2-B54D-26099DB32723}"/>
                  </a:ext>
                </a:extLst>
              </p:cNvPr>
              <p:cNvSpPr/>
              <p:nvPr/>
            </p:nvSpPr>
            <p:spPr>
              <a:xfrm>
                <a:off x="674915" y="2177142"/>
                <a:ext cx="1397455" cy="1251858"/>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Team 1</a:t>
                </a:r>
              </a:p>
            </p:txBody>
          </p:sp>
          <p:sp>
            <p:nvSpPr>
              <p:cNvPr id="53" name="Rectangle 52">
                <a:extLst>
                  <a:ext uri="{FF2B5EF4-FFF2-40B4-BE49-F238E27FC236}">
                    <a16:creationId xmlns:a16="http://schemas.microsoft.com/office/drawing/2014/main" id="{A2F0F26B-0ABF-616E-5168-FE4615510FFA}"/>
                  </a:ext>
                </a:extLst>
              </p:cNvPr>
              <p:cNvSpPr/>
              <p:nvPr/>
            </p:nvSpPr>
            <p:spPr>
              <a:xfrm>
                <a:off x="674915" y="3929743"/>
                <a:ext cx="1397455" cy="1251858"/>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Team 2</a:t>
                </a:r>
              </a:p>
            </p:txBody>
          </p:sp>
          <p:sp>
            <p:nvSpPr>
              <p:cNvPr id="54" name="Arrow: Up-Down 53">
                <a:extLst>
                  <a:ext uri="{FF2B5EF4-FFF2-40B4-BE49-F238E27FC236}">
                    <a16:creationId xmlns:a16="http://schemas.microsoft.com/office/drawing/2014/main" id="{822A7BD8-3A8F-21D4-67B1-F6817B1D83FD}"/>
                  </a:ext>
                </a:extLst>
              </p:cNvPr>
              <p:cNvSpPr/>
              <p:nvPr/>
            </p:nvSpPr>
            <p:spPr>
              <a:xfrm>
                <a:off x="1200153" y="3429000"/>
                <a:ext cx="223157" cy="500743"/>
              </a:xfrm>
              <a:prstGeom prst="upDown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grpSp>
        <p:grpSp>
          <p:nvGrpSpPr>
            <p:cNvPr id="55" name="Group 54">
              <a:extLst>
                <a:ext uri="{FF2B5EF4-FFF2-40B4-BE49-F238E27FC236}">
                  <a16:creationId xmlns:a16="http://schemas.microsoft.com/office/drawing/2014/main" id="{1B532E0F-46D1-69BF-03DA-A9B2C28B7877}"/>
                </a:ext>
              </a:extLst>
            </p:cNvPr>
            <p:cNvGrpSpPr/>
            <p:nvPr/>
          </p:nvGrpSpPr>
          <p:grpSpPr>
            <a:xfrm>
              <a:off x="7522027" y="1872341"/>
              <a:ext cx="1909085" cy="3309258"/>
              <a:chOff x="163285" y="1872343"/>
              <a:chExt cx="1909085" cy="3309258"/>
            </a:xfrm>
          </p:grpSpPr>
          <p:sp>
            <p:nvSpPr>
              <p:cNvPr id="56" name="Arrow: Bent-Up 55">
                <a:extLst>
                  <a:ext uri="{FF2B5EF4-FFF2-40B4-BE49-F238E27FC236}">
                    <a16:creationId xmlns:a16="http://schemas.microsoft.com/office/drawing/2014/main" id="{181E1C1C-8D6D-7206-27A7-99491BF33BB1}"/>
                  </a:ext>
                </a:extLst>
              </p:cNvPr>
              <p:cNvSpPr/>
              <p:nvPr/>
            </p:nvSpPr>
            <p:spPr>
              <a:xfrm rot="5400000">
                <a:off x="114300" y="1921328"/>
                <a:ext cx="609600" cy="511629"/>
              </a:xfrm>
              <a:prstGeom prst="bentUp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sp>
            <p:nvSpPr>
              <p:cNvPr id="57" name="Rectangle 56">
                <a:extLst>
                  <a:ext uri="{FF2B5EF4-FFF2-40B4-BE49-F238E27FC236}">
                    <a16:creationId xmlns:a16="http://schemas.microsoft.com/office/drawing/2014/main" id="{97306EFB-D77A-BD29-0F0D-865546BC7BC2}"/>
                  </a:ext>
                </a:extLst>
              </p:cNvPr>
              <p:cNvSpPr/>
              <p:nvPr/>
            </p:nvSpPr>
            <p:spPr>
              <a:xfrm>
                <a:off x="674915" y="2177142"/>
                <a:ext cx="1397455" cy="1251858"/>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Team 1</a:t>
                </a:r>
              </a:p>
            </p:txBody>
          </p:sp>
          <p:sp>
            <p:nvSpPr>
              <p:cNvPr id="58" name="Rectangle 57">
                <a:extLst>
                  <a:ext uri="{FF2B5EF4-FFF2-40B4-BE49-F238E27FC236}">
                    <a16:creationId xmlns:a16="http://schemas.microsoft.com/office/drawing/2014/main" id="{D7CFD052-0DB2-70DE-5F72-C80FE3FA315D}"/>
                  </a:ext>
                </a:extLst>
              </p:cNvPr>
              <p:cNvSpPr/>
              <p:nvPr/>
            </p:nvSpPr>
            <p:spPr>
              <a:xfrm>
                <a:off x="674915" y="3929743"/>
                <a:ext cx="1397455" cy="1251858"/>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Team 2</a:t>
                </a:r>
              </a:p>
            </p:txBody>
          </p:sp>
          <p:sp>
            <p:nvSpPr>
              <p:cNvPr id="59" name="Arrow: Up-Down 58">
                <a:extLst>
                  <a:ext uri="{FF2B5EF4-FFF2-40B4-BE49-F238E27FC236}">
                    <a16:creationId xmlns:a16="http://schemas.microsoft.com/office/drawing/2014/main" id="{4B58A9D3-3998-44EF-BB45-BF0168F84C41}"/>
                  </a:ext>
                </a:extLst>
              </p:cNvPr>
              <p:cNvSpPr/>
              <p:nvPr/>
            </p:nvSpPr>
            <p:spPr>
              <a:xfrm>
                <a:off x="1200153" y="3429000"/>
                <a:ext cx="223157" cy="500743"/>
              </a:xfrm>
              <a:prstGeom prst="upDown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grpSp>
        <p:grpSp>
          <p:nvGrpSpPr>
            <p:cNvPr id="60" name="Group 59">
              <a:extLst>
                <a:ext uri="{FF2B5EF4-FFF2-40B4-BE49-F238E27FC236}">
                  <a16:creationId xmlns:a16="http://schemas.microsoft.com/office/drawing/2014/main" id="{753E677E-5A1A-9550-9BFC-AB7E821F707E}"/>
                </a:ext>
              </a:extLst>
            </p:cNvPr>
            <p:cNvGrpSpPr/>
            <p:nvPr/>
          </p:nvGrpSpPr>
          <p:grpSpPr>
            <a:xfrm>
              <a:off x="9927771" y="1872340"/>
              <a:ext cx="1909085" cy="3309258"/>
              <a:chOff x="163285" y="1872343"/>
              <a:chExt cx="1909085" cy="3309258"/>
            </a:xfrm>
          </p:grpSpPr>
          <p:sp>
            <p:nvSpPr>
              <p:cNvPr id="61" name="Arrow: Bent-Up 60">
                <a:extLst>
                  <a:ext uri="{FF2B5EF4-FFF2-40B4-BE49-F238E27FC236}">
                    <a16:creationId xmlns:a16="http://schemas.microsoft.com/office/drawing/2014/main" id="{16C480E4-A1C9-FE02-1E73-D782AD34E6EC}"/>
                  </a:ext>
                </a:extLst>
              </p:cNvPr>
              <p:cNvSpPr/>
              <p:nvPr/>
            </p:nvSpPr>
            <p:spPr>
              <a:xfrm rot="5400000">
                <a:off x="114300" y="1921328"/>
                <a:ext cx="609600" cy="511629"/>
              </a:xfrm>
              <a:prstGeom prst="bentUp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sp>
            <p:nvSpPr>
              <p:cNvPr id="62" name="Rectangle 61">
                <a:extLst>
                  <a:ext uri="{FF2B5EF4-FFF2-40B4-BE49-F238E27FC236}">
                    <a16:creationId xmlns:a16="http://schemas.microsoft.com/office/drawing/2014/main" id="{718DDBB9-BB22-B0E1-6FD3-92AAD4AAA188}"/>
                  </a:ext>
                </a:extLst>
              </p:cNvPr>
              <p:cNvSpPr/>
              <p:nvPr/>
            </p:nvSpPr>
            <p:spPr>
              <a:xfrm>
                <a:off x="674915" y="2177142"/>
                <a:ext cx="1397455" cy="1251858"/>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Team 1</a:t>
                </a:r>
              </a:p>
            </p:txBody>
          </p:sp>
          <p:sp>
            <p:nvSpPr>
              <p:cNvPr id="63" name="Rectangle 62">
                <a:extLst>
                  <a:ext uri="{FF2B5EF4-FFF2-40B4-BE49-F238E27FC236}">
                    <a16:creationId xmlns:a16="http://schemas.microsoft.com/office/drawing/2014/main" id="{9226C438-93A7-B09A-8E5C-383632366156}"/>
                  </a:ext>
                </a:extLst>
              </p:cNvPr>
              <p:cNvSpPr/>
              <p:nvPr/>
            </p:nvSpPr>
            <p:spPr>
              <a:xfrm>
                <a:off x="674915" y="3929743"/>
                <a:ext cx="1397455" cy="1251858"/>
              </a:xfrm>
              <a:prstGeom prst="rect">
                <a:avLst/>
              </a:prstGeom>
              <a:ln>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prstClr val="white"/>
                    </a:solidFill>
                    <a:latin typeface="Calibri" panose="020F0502020204030204"/>
                  </a:rPr>
                  <a:t>Team 2</a:t>
                </a:r>
              </a:p>
            </p:txBody>
          </p:sp>
          <p:sp>
            <p:nvSpPr>
              <p:cNvPr id="64" name="Arrow: Up-Down 63">
                <a:extLst>
                  <a:ext uri="{FF2B5EF4-FFF2-40B4-BE49-F238E27FC236}">
                    <a16:creationId xmlns:a16="http://schemas.microsoft.com/office/drawing/2014/main" id="{312A5C82-B731-F8A8-1A2C-CD551C73308D}"/>
                  </a:ext>
                </a:extLst>
              </p:cNvPr>
              <p:cNvSpPr/>
              <p:nvPr/>
            </p:nvSpPr>
            <p:spPr>
              <a:xfrm>
                <a:off x="1200153" y="3429000"/>
                <a:ext cx="223157" cy="500743"/>
              </a:xfrm>
              <a:prstGeom prst="upDown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grpSp>
      </p:grpSp>
      <p:sp>
        <p:nvSpPr>
          <p:cNvPr id="14" name="Title 1">
            <a:extLst>
              <a:ext uri="{FF2B5EF4-FFF2-40B4-BE49-F238E27FC236}">
                <a16:creationId xmlns:a16="http://schemas.microsoft.com/office/drawing/2014/main" id="{E07FB565-4ACE-1A2E-7134-205E8140F037}"/>
              </a:ext>
            </a:extLst>
          </p:cNvPr>
          <p:cNvSpPr txBox="1">
            <a:spLocks/>
          </p:cNvSpPr>
          <p:nvPr/>
        </p:nvSpPr>
        <p:spPr>
          <a:xfrm>
            <a:off x="1423310" y="66253"/>
            <a:ext cx="9905998" cy="147857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t>Organization chart</a:t>
            </a:r>
            <a:endParaRPr lang="en-IN" sz="4000" b="1" dirty="0"/>
          </a:p>
        </p:txBody>
      </p:sp>
    </p:spTree>
    <p:extLst>
      <p:ext uri="{BB962C8B-B14F-4D97-AF65-F5344CB8AC3E}">
        <p14:creationId xmlns:p14="http://schemas.microsoft.com/office/powerpoint/2010/main" val="13724134"/>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35" name="Group 34">
            <a:extLst>
              <a:ext uri="{FF2B5EF4-FFF2-40B4-BE49-F238E27FC236}">
                <a16:creationId xmlns:a16="http://schemas.microsoft.com/office/drawing/2014/main" id="{524200DA-8FE0-C97D-BB38-B88D04BADE7D}"/>
              </a:ext>
            </a:extLst>
          </p:cNvPr>
          <p:cNvGrpSpPr/>
          <p:nvPr/>
        </p:nvGrpSpPr>
        <p:grpSpPr>
          <a:xfrm>
            <a:off x="3005929" y="870856"/>
            <a:ext cx="6176965" cy="5747658"/>
            <a:chOff x="4877483" y="391885"/>
            <a:chExt cx="6176965" cy="5747658"/>
          </a:xfrm>
        </p:grpSpPr>
        <p:sp>
          <p:nvSpPr>
            <p:cNvPr id="15" name="Arrow: Up-Down 14">
              <a:extLst>
                <a:ext uri="{FF2B5EF4-FFF2-40B4-BE49-F238E27FC236}">
                  <a16:creationId xmlns:a16="http://schemas.microsoft.com/office/drawing/2014/main" id="{5F62938A-A402-7730-82C7-C5BF09F9E0DE}"/>
                </a:ext>
              </a:extLst>
            </p:cNvPr>
            <p:cNvSpPr/>
            <p:nvPr/>
          </p:nvSpPr>
          <p:spPr>
            <a:xfrm>
              <a:off x="6096000" y="1853278"/>
              <a:ext cx="224517" cy="639549"/>
            </a:xfrm>
            <a:prstGeom prst="upDown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33" name="Group 32">
              <a:extLst>
                <a:ext uri="{FF2B5EF4-FFF2-40B4-BE49-F238E27FC236}">
                  <a16:creationId xmlns:a16="http://schemas.microsoft.com/office/drawing/2014/main" id="{8AB7FAB2-00E8-4B54-471F-2742CE850B7B}"/>
                </a:ext>
              </a:extLst>
            </p:cNvPr>
            <p:cNvGrpSpPr/>
            <p:nvPr/>
          </p:nvGrpSpPr>
          <p:grpSpPr>
            <a:xfrm>
              <a:off x="4877483" y="391885"/>
              <a:ext cx="6176965" cy="5747658"/>
              <a:chOff x="5018314" y="446314"/>
              <a:chExt cx="6176965" cy="5747658"/>
            </a:xfrm>
          </p:grpSpPr>
          <p:sp>
            <p:nvSpPr>
              <p:cNvPr id="3" name="Rectangle 2">
                <a:extLst>
                  <a:ext uri="{FF2B5EF4-FFF2-40B4-BE49-F238E27FC236}">
                    <a16:creationId xmlns:a16="http://schemas.microsoft.com/office/drawing/2014/main" id="{16E87D0E-CB9B-3575-AEBB-3094BFEA9C54}"/>
                  </a:ext>
                </a:extLst>
              </p:cNvPr>
              <p:cNvSpPr/>
              <p:nvPr/>
            </p:nvSpPr>
            <p:spPr>
              <a:xfrm>
                <a:off x="5018314" y="446314"/>
                <a:ext cx="2552020" cy="1475014"/>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rPr>
                  <a:t>Risk , brown field Consulting head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Calibri" panose="020F0502020204030204"/>
                    <a:ea typeface="+mn-ea"/>
                    <a:cs typeface="+mn-cs"/>
                  </a:rPr>
                  <a:t>Client facing (Point of contact)</a:t>
                </a:r>
                <a:endParaRPr kumimoji="0" lang="en-IN" sz="1800" b="1" i="0" u="none" strike="noStrike" kern="1200" cap="none" spc="0" normalizeH="0" baseline="0" noProof="0" dirty="0">
                  <a:ln>
                    <a:noFill/>
                  </a:ln>
                  <a:solidFill>
                    <a:prstClr val="white"/>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4" name="Group 3">
                <a:extLst>
                  <a:ext uri="{FF2B5EF4-FFF2-40B4-BE49-F238E27FC236}">
                    <a16:creationId xmlns:a16="http://schemas.microsoft.com/office/drawing/2014/main" id="{460E4792-4079-C389-8371-07B98B7DC3DA}"/>
                  </a:ext>
                </a:extLst>
              </p:cNvPr>
              <p:cNvGrpSpPr/>
              <p:nvPr/>
            </p:nvGrpSpPr>
            <p:grpSpPr>
              <a:xfrm>
                <a:off x="5606821" y="2547256"/>
                <a:ext cx="1397456" cy="3641274"/>
                <a:chOff x="674914" y="2166256"/>
                <a:chExt cx="1397456" cy="3641274"/>
              </a:xfrm>
            </p:grpSpPr>
            <p:sp>
              <p:nvSpPr>
                <p:cNvPr id="6" name="Rectangle 5">
                  <a:extLst>
                    <a:ext uri="{FF2B5EF4-FFF2-40B4-BE49-F238E27FC236}">
                      <a16:creationId xmlns:a16="http://schemas.microsoft.com/office/drawing/2014/main" id="{A0051D16-B55C-99AB-C503-F74F628FB3EB}"/>
                    </a:ext>
                  </a:extLst>
                </p:cNvPr>
                <p:cNvSpPr/>
                <p:nvPr/>
              </p:nvSpPr>
              <p:spPr>
                <a:xfrm>
                  <a:off x="674915" y="2166256"/>
                  <a:ext cx="1397455" cy="1262744"/>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prstClr val="white"/>
                      </a:solidFill>
                      <a:latin typeface="Calibri" panose="020F0502020204030204"/>
                    </a:rPr>
                    <a:t>Team 1</a:t>
                  </a:r>
                </a:p>
              </p:txBody>
            </p:sp>
            <p:sp>
              <p:nvSpPr>
                <p:cNvPr id="7" name="Rectangle 6">
                  <a:extLst>
                    <a:ext uri="{FF2B5EF4-FFF2-40B4-BE49-F238E27FC236}">
                      <a16:creationId xmlns:a16="http://schemas.microsoft.com/office/drawing/2014/main" id="{3266FC3D-F5AE-BD2B-5BF9-DB8423D6B854}"/>
                    </a:ext>
                  </a:extLst>
                </p:cNvPr>
                <p:cNvSpPr/>
                <p:nvPr/>
              </p:nvSpPr>
              <p:spPr>
                <a:xfrm>
                  <a:off x="674914" y="4555672"/>
                  <a:ext cx="1397455" cy="1251858"/>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prstClr val="white"/>
                      </a:solidFill>
                      <a:latin typeface="Calibri" panose="020F0502020204030204"/>
                    </a:rPr>
                    <a:t>Team 2</a:t>
                  </a:r>
                </a:p>
              </p:txBody>
            </p:sp>
            <p:sp>
              <p:nvSpPr>
                <p:cNvPr id="8" name="Arrow: Up-Down 7">
                  <a:extLst>
                    <a:ext uri="{FF2B5EF4-FFF2-40B4-BE49-F238E27FC236}">
                      <a16:creationId xmlns:a16="http://schemas.microsoft.com/office/drawing/2014/main" id="{4A35EDA0-4CA0-9C72-39F1-DD94DF042485}"/>
                    </a:ext>
                  </a:extLst>
                </p:cNvPr>
                <p:cNvSpPr/>
                <p:nvPr/>
              </p:nvSpPr>
              <p:spPr>
                <a:xfrm>
                  <a:off x="1276353" y="3429000"/>
                  <a:ext cx="249692" cy="1126672"/>
                </a:xfrm>
                <a:prstGeom prst="upDown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prstClr val="white"/>
                    </a:solidFill>
                    <a:latin typeface="Calibri" panose="020F0502020204030204"/>
                  </a:endParaRPr>
                </a:p>
              </p:txBody>
            </p:sp>
          </p:grpSp>
          <p:sp>
            <p:nvSpPr>
              <p:cNvPr id="16" name="Arrow: Right 15">
                <a:extLst>
                  <a:ext uri="{FF2B5EF4-FFF2-40B4-BE49-F238E27FC236}">
                    <a16:creationId xmlns:a16="http://schemas.microsoft.com/office/drawing/2014/main" id="{A7444BC5-4CDF-E8BB-5A6B-D454282EF7B6}"/>
                  </a:ext>
                </a:extLst>
              </p:cNvPr>
              <p:cNvSpPr/>
              <p:nvPr/>
            </p:nvSpPr>
            <p:spPr>
              <a:xfrm>
                <a:off x="7004276" y="3015343"/>
                <a:ext cx="566058" cy="185057"/>
              </a:xfrm>
              <a:prstGeom prst="right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prstClr val="white"/>
                  </a:solidFill>
                  <a:latin typeface="Calibri" panose="020F0502020204030204"/>
                </a:endParaRPr>
              </a:p>
            </p:txBody>
          </p:sp>
          <p:sp>
            <p:nvSpPr>
              <p:cNvPr id="18" name="Arrow: Right 17">
                <a:extLst>
                  <a:ext uri="{FF2B5EF4-FFF2-40B4-BE49-F238E27FC236}">
                    <a16:creationId xmlns:a16="http://schemas.microsoft.com/office/drawing/2014/main" id="{24F9782E-99A4-A1AE-5D25-1FC89892E01C}"/>
                  </a:ext>
                </a:extLst>
              </p:cNvPr>
              <p:cNvSpPr/>
              <p:nvPr/>
            </p:nvSpPr>
            <p:spPr>
              <a:xfrm>
                <a:off x="7004276" y="5540830"/>
                <a:ext cx="566058" cy="185057"/>
              </a:xfrm>
              <a:prstGeom prst="right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sp>
            <p:nvSpPr>
              <p:cNvPr id="22" name="Rectangle 21">
                <a:extLst>
                  <a:ext uri="{FF2B5EF4-FFF2-40B4-BE49-F238E27FC236}">
                    <a16:creationId xmlns:a16="http://schemas.microsoft.com/office/drawing/2014/main" id="{148F1302-679C-1CFE-E204-B618D8AA7411}"/>
                  </a:ext>
                </a:extLst>
              </p:cNvPr>
              <p:cNvSpPr/>
              <p:nvPr/>
            </p:nvSpPr>
            <p:spPr>
              <a:xfrm>
                <a:off x="7570334" y="2547256"/>
                <a:ext cx="1397455" cy="1251858"/>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prstClr val="white"/>
                    </a:solidFill>
                    <a:latin typeface="Calibri" panose="020F0502020204030204"/>
                  </a:rPr>
                  <a:t>R</a:t>
                </a:r>
                <a:r>
                  <a:rPr lang="en-IN" b="1" dirty="0">
                    <a:solidFill>
                      <a:prstClr val="white"/>
                    </a:solidFill>
                    <a:latin typeface="Calibri" panose="020F0502020204030204"/>
                  </a:rPr>
                  <a:t>esearch manager</a:t>
                </a:r>
              </a:p>
            </p:txBody>
          </p:sp>
          <p:sp>
            <p:nvSpPr>
              <p:cNvPr id="24" name="Rectangle 23">
                <a:extLst>
                  <a:ext uri="{FF2B5EF4-FFF2-40B4-BE49-F238E27FC236}">
                    <a16:creationId xmlns:a16="http://schemas.microsoft.com/office/drawing/2014/main" id="{6839C55C-74A7-3D62-F05C-AEEA747A313C}"/>
                  </a:ext>
                </a:extLst>
              </p:cNvPr>
              <p:cNvSpPr/>
              <p:nvPr/>
            </p:nvSpPr>
            <p:spPr>
              <a:xfrm>
                <a:off x="7543121" y="4942114"/>
                <a:ext cx="1397455" cy="1251858"/>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prstClr val="white"/>
                    </a:solidFill>
                    <a:latin typeface="Calibri" panose="020F0502020204030204"/>
                  </a:rPr>
                  <a:t>Legal head</a:t>
                </a:r>
              </a:p>
            </p:txBody>
          </p:sp>
          <p:sp>
            <p:nvSpPr>
              <p:cNvPr id="26" name="Rectangle 25">
                <a:extLst>
                  <a:ext uri="{FF2B5EF4-FFF2-40B4-BE49-F238E27FC236}">
                    <a16:creationId xmlns:a16="http://schemas.microsoft.com/office/drawing/2014/main" id="{A4435974-094B-64C7-2015-ACB886FB5089}"/>
                  </a:ext>
                </a:extLst>
              </p:cNvPr>
              <p:cNvSpPr/>
              <p:nvPr/>
            </p:nvSpPr>
            <p:spPr>
              <a:xfrm>
                <a:off x="9797143" y="2547256"/>
                <a:ext cx="1397455" cy="1251858"/>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prstClr val="white"/>
                    </a:solidFill>
                    <a:latin typeface="Calibri" panose="020F0502020204030204"/>
                  </a:rPr>
                  <a:t>R</a:t>
                </a:r>
                <a:r>
                  <a:rPr lang="en-IN" b="1" dirty="0">
                    <a:solidFill>
                      <a:prstClr val="white"/>
                    </a:solidFill>
                    <a:latin typeface="Calibri" panose="020F0502020204030204"/>
                  </a:rPr>
                  <a:t>esearch Analyst</a:t>
                </a:r>
              </a:p>
            </p:txBody>
          </p:sp>
          <p:sp>
            <p:nvSpPr>
              <p:cNvPr id="28" name="Rectangle 27">
                <a:extLst>
                  <a:ext uri="{FF2B5EF4-FFF2-40B4-BE49-F238E27FC236}">
                    <a16:creationId xmlns:a16="http://schemas.microsoft.com/office/drawing/2014/main" id="{EE96C8B0-FF81-63C3-D45E-D9939EA6A4E5}"/>
                  </a:ext>
                </a:extLst>
              </p:cNvPr>
              <p:cNvSpPr/>
              <p:nvPr/>
            </p:nvSpPr>
            <p:spPr>
              <a:xfrm>
                <a:off x="9797824" y="4936672"/>
                <a:ext cx="1397455" cy="1251858"/>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solidFill>
                      <a:prstClr val="white"/>
                    </a:solidFill>
                    <a:latin typeface="Calibri" panose="020F0502020204030204"/>
                  </a:rPr>
                  <a:t>Legal Analyst</a:t>
                </a:r>
              </a:p>
            </p:txBody>
          </p:sp>
          <p:sp>
            <p:nvSpPr>
              <p:cNvPr id="30" name="Arrow: Right 29">
                <a:extLst>
                  <a:ext uri="{FF2B5EF4-FFF2-40B4-BE49-F238E27FC236}">
                    <a16:creationId xmlns:a16="http://schemas.microsoft.com/office/drawing/2014/main" id="{54468753-6652-A8CD-FAE7-4DF76566D09D}"/>
                  </a:ext>
                </a:extLst>
              </p:cNvPr>
              <p:cNvSpPr/>
              <p:nvPr/>
            </p:nvSpPr>
            <p:spPr>
              <a:xfrm>
                <a:off x="8967789" y="3015343"/>
                <a:ext cx="817789" cy="157842"/>
              </a:xfrm>
              <a:prstGeom prst="right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sp>
            <p:nvSpPr>
              <p:cNvPr id="32" name="Arrow: Right 31">
                <a:extLst>
                  <a:ext uri="{FF2B5EF4-FFF2-40B4-BE49-F238E27FC236}">
                    <a16:creationId xmlns:a16="http://schemas.microsoft.com/office/drawing/2014/main" id="{0745DD93-9AE9-0925-7C37-7A8EA84A8180}"/>
                  </a:ext>
                </a:extLst>
              </p:cNvPr>
              <p:cNvSpPr/>
              <p:nvPr/>
            </p:nvSpPr>
            <p:spPr>
              <a:xfrm>
                <a:off x="8946018" y="5497287"/>
                <a:ext cx="839560" cy="157842"/>
              </a:xfrm>
              <a:prstGeom prst="rightArrow">
                <a:avLst/>
              </a:prstGeom>
              <a:solidFill>
                <a:schemeClr val="accent3">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latin typeface="Calibri" panose="020F0502020204030204"/>
                </a:endParaRPr>
              </a:p>
            </p:txBody>
          </p:sp>
        </p:grpSp>
      </p:grpSp>
      <p:sp>
        <p:nvSpPr>
          <p:cNvPr id="2" name="Title 1">
            <a:extLst>
              <a:ext uri="{FF2B5EF4-FFF2-40B4-BE49-F238E27FC236}">
                <a16:creationId xmlns:a16="http://schemas.microsoft.com/office/drawing/2014/main" id="{B06FFF3C-FE64-2137-A18A-5123C805678A}"/>
              </a:ext>
            </a:extLst>
          </p:cNvPr>
          <p:cNvSpPr txBox="1">
            <a:spLocks/>
          </p:cNvSpPr>
          <p:nvPr/>
        </p:nvSpPr>
        <p:spPr>
          <a:xfrm>
            <a:off x="1141413" y="0"/>
            <a:ext cx="9905998" cy="1478570"/>
          </a:xfrm>
          <a:prstGeom prst="rect">
            <a:avLst/>
          </a:prstGeom>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sz="3200" b="1" dirty="0">
                <a:latin typeface="Calibri" panose="020F0502020204030204" pitchFamily="34" charset="0"/>
                <a:ea typeface="Calibri" panose="020F0502020204030204" pitchFamily="34" charset="0"/>
                <a:cs typeface="Mangal" panose="02040503050203030202" pitchFamily="18" charset="0"/>
              </a:rPr>
              <a:t>How the organization structure will imply to this project</a:t>
            </a:r>
            <a:br>
              <a:rPr lang="en-IN" sz="3200" b="1" dirty="0">
                <a:latin typeface="Calibri" panose="020F0502020204030204" pitchFamily="34" charset="0"/>
                <a:ea typeface="Calibri" panose="020F0502020204030204" pitchFamily="34" charset="0"/>
                <a:cs typeface="Mangal" panose="02040503050203030202" pitchFamily="18" charset="0"/>
              </a:rPr>
            </a:br>
            <a:endParaRPr lang="en-IN" sz="4800" b="1" dirty="0"/>
          </a:p>
        </p:txBody>
      </p:sp>
    </p:spTree>
    <p:extLst>
      <p:ext uri="{BB962C8B-B14F-4D97-AF65-F5344CB8AC3E}">
        <p14:creationId xmlns:p14="http://schemas.microsoft.com/office/powerpoint/2010/main" val="2319307063"/>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34B09-718A-A752-DBF5-E7968E633D13}"/>
              </a:ext>
            </a:extLst>
          </p:cNvPr>
          <p:cNvSpPr>
            <a:spLocks noGrp="1"/>
          </p:cNvSpPr>
          <p:nvPr>
            <p:ph type="title"/>
          </p:nvPr>
        </p:nvSpPr>
        <p:spPr>
          <a:xfrm>
            <a:off x="1143001" y="0"/>
            <a:ext cx="9905998" cy="1478570"/>
          </a:xfrm>
        </p:spPr>
        <p:txBody>
          <a:bodyPr>
            <a:normAutofit/>
          </a:bodyPr>
          <a:lstStyle/>
          <a:p>
            <a:pPr algn="ctr"/>
            <a:r>
              <a:rPr lang="en-IN" sz="2400" b="1" dirty="0">
                <a:effectLst/>
                <a:latin typeface="Calibri" panose="020F0502020204030204" pitchFamily="34" charset="0"/>
                <a:ea typeface="Calibri" panose="020F0502020204030204" pitchFamily="34" charset="0"/>
                <a:cs typeface="Times New Roman" panose="02020603050405020304" pitchFamily="18" charset="0"/>
              </a:rPr>
              <a:t>Legal / Regulatory / other specialist opinions:</a:t>
            </a:r>
            <a:br>
              <a:rPr lang="en-IN" sz="2400" b="1" dirty="0">
                <a:effectLst/>
                <a:latin typeface="Calibri" panose="020F0502020204030204" pitchFamily="34" charset="0"/>
                <a:ea typeface="Calibri" panose="020F0502020204030204" pitchFamily="34" charset="0"/>
                <a:cs typeface="Times New Roman" panose="02020603050405020304" pitchFamily="18" charset="0"/>
              </a:rPr>
            </a:br>
            <a:endParaRPr lang="en-IN" sz="4400" b="1" dirty="0"/>
          </a:p>
        </p:txBody>
      </p:sp>
      <p:sp>
        <p:nvSpPr>
          <p:cNvPr id="3" name="Content Placeholder 2">
            <a:extLst>
              <a:ext uri="{FF2B5EF4-FFF2-40B4-BE49-F238E27FC236}">
                <a16:creationId xmlns:a16="http://schemas.microsoft.com/office/drawing/2014/main" id="{8FC51906-FF7E-8746-BC3D-C205FAB8C35E}"/>
              </a:ext>
            </a:extLst>
          </p:cNvPr>
          <p:cNvSpPr>
            <a:spLocks noGrp="1"/>
          </p:cNvSpPr>
          <p:nvPr>
            <p:ph idx="1"/>
          </p:nvPr>
        </p:nvSpPr>
        <p:spPr>
          <a:xfrm>
            <a:off x="858384" y="867003"/>
            <a:ext cx="9905999" cy="4510540"/>
          </a:xfrm>
        </p:spPr>
        <p:txBody>
          <a:bodyPr>
            <a:normAutofit fontScale="92500" lnSpcReduction="10000"/>
          </a:bodyPr>
          <a:lstStyle/>
          <a:p>
            <a:pPr marL="0" indent="0" algn="ctr">
              <a:lnSpc>
                <a:spcPct val="107000"/>
              </a:lnSpc>
              <a:spcAft>
                <a:spcPts val="800"/>
              </a:spcAft>
              <a:buNone/>
            </a:pPr>
            <a:r>
              <a:rPr lang="en-IN" sz="2600" b="1" dirty="0">
                <a:effectLst/>
                <a:latin typeface="Calibri" panose="020F0502020204030204" pitchFamily="34" charset="0"/>
                <a:ea typeface="Calibri" panose="020F0502020204030204" pitchFamily="34" charset="0"/>
                <a:cs typeface="Times New Roman" panose="02020603050405020304" pitchFamily="18" charset="0"/>
              </a:rPr>
              <a:t>ESG related legal and regulatory requirements for commercial manufacturers.</a:t>
            </a:r>
            <a:endParaRPr lang="en-IN" sz="26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arabicParenR"/>
            </a:pP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ESG reporting regulations</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 to become stringent in the USA in coming year or two. Albeit currently USA does not have laws or legal requirements for reporting ESG at the Federal level as of now, (which is unlike Europe), yet the </a:t>
            </a: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SEC (Securities and Exchange Commission) </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in the March of 2021, announced creation of a climate and ESG task force to enforce adherence to regulations related to climate risks.</a:t>
            </a:r>
            <a:endParaRPr lang="en-IN" sz="22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arenR"/>
            </a:pP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The Financial stability oversight council (FSOC), </a:t>
            </a:r>
            <a:r>
              <a:rPr lang="en-US" sz="2200" dirty="0">
                <a:effectLst/>
                <a:latin typeface="Times New Roman" panose="02020603050405020304" pitchFamily="18" charset="0"/>
                <a:ea typeface="Calibri" panose="020F0502020204030204" pitchFamily="34" charset="0"/>
                <a:cs typeface="Times New Roman" panose="02020603050405020304" pitchFamily="18" charset="0"/>
              </a:rPr>
              <a:t>which is comprised of heads of various federal agencies like the Treasury, SEC, the Federal reserve board, and the Office of Comptroller of the Currency (OCC), recently issued a report on climate related financial risk, among other things also calls for new disclosures in financial statements, the report endorses building on the core concepts of the </a:t>
            </a:r>
            <a:r>
              <a:rPr lang="en-US" sz="2200" b="1" dirty="0">
                <a:effectLst/>
                <a:latin typeface="Times New Roman" panose="02020603050405020304" pitchFamily="18" charset="0"/>
                <a:ea typeface="Calibri" panose="020F0502020204030204" pitchFamily="34" charset="0"/>
                <a:cs typeface="Times New Roman" panose="02020603050405020304" pitchFamily="18" charset="0"/>
              </a:rPr>
              <a:t>(TCFD), Task force on Climate related Financial Risks. </a:t>
            </a:r>
            <a:endParaRPr lang="en-IN" sz="22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8183986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3811610-4BB3-7833-1BF5-F70F04D0A330}"/>
              </a:ext>
            </a:extLst>
          </p:cNvPr>
          <p:cNvSpPr txBox="1"/>
          <p:nvPr/>
        </p:nvSpPr>
        <p:spPr>
          <a:xfrm>
            <a:off x="3126921" y="235802"/>
            <a:ext cx="6101442" cy="954107"/>
          </a:xfrm>
          <a:prstGeom prst="rect">
            <a:avLst/>
          </a:prstGeom>
          <a:noFill/>
        </p:spPr>
        <p:txBody>
          <a:bodyPr wrap="square">
            <a:spAutoFit/>
          </a:bodyPr>
          <a:lstStyle/>
          <a:p>
            <a:pPr algn="ctr"/>
            <a:r>
              <a:rPr lang="en-IN" sz="2800" b="1" dirty="0">
                <a:effectLst/>
                <a:latin typeface="Calibri" panose="020F0502020204030204" pitchFamily="34" charset="0"/>
                <a:ea typeface="Calibri" panose="020F0502020204030204" pitchFamily="34" charset="0"/>
                <a:cs typeface="Times New Roman" panose="02020603050405020304" pitchFamily="18" charset="0"/>
              </a:rPr>
              <a:t>other specialist opinions:</a:t>
            </a:r>
            <a:br>
              <a:rPr lang="en-IN" sz="2800" b="1" dirty="0">
                <a:effectLst/>
                <a:latin typeface="Calibri" panose="020F0502020204030204" pitchFamily="34" charset="0"/>
                <a:ea typeface="Calibri" panose="020F0502020204030204" pitchFamily="34" charset="0"/>
                <a:cs typeface="Times New Roman" panose="02020603050405020304" pitchFamily="18" charset="0"/>
              </a:rPr>
            </a:br>
            <a:endParaRPr lang="en-IN" sz="2800" dirty="0"/>
          </a:p>
        </p:txBody>
      </p:sp>
      <p:sp>
        <p:nvSpPr>
          <p:cNvPr id="7" name="TextBox 6">
            <a:extLst>
              <a:ext uri="{FF2B5EF4-FFF2-40B4-BE49-F238E27FC236}">
                <a16:creationId xmlns:a16="http://schemas.microsoft.com/office/drawing/2014/main" id="{9B48D754-5368-C43A-2E12-4C5997617580}"/>
              </a:ext>
            </a:extLst>
          </p:cNvPr>
          <p:cNvSpPr txBox="1"/>
          <p:nvPr/>
        </p:nvSpPr>
        <p:spPr>
          <a:xfrm>
            <a:off x="2189389" y="1189909"/>
            <a:ext cx="7813221" cy="5292283"/>
          </a:xfrm>
          <a:prstGeom prst="rect">
            <a:avLst/>
          </a:prstGeom>
          <a:noFill/>
        </p:spPr>
        <p:txBody>
          <a:bodyPr wrap="square">
            <a:spAutoFit/>
          </a:bodyPr>
          <a:lstStyle/>
          <a:p>
            <a:pPr marL="228600" algn="ctr">
              <a:lnSpc>
                <a:spcPct val="107000"/>
              </a:lnSpc>
              <a:spcAft>
                <a:spcPts val="800"/>
              </a:spcAft>
            </a:pPr>
            <a:r>
              <a:rPr lang="en-US" sz="2400" b="1" dirty="0">
                <a:effectLst/>
                <a:latin typeface="Times New Roman" panose="02020603050405020304" pitchFamily="18" charset="0"/>
                <a:ea typeface="Calibri" panose="020F0502020204030204" pitchFamily="34" charset="0"/>
                <a:cs typeface="Times New Roman" panose="02020603050405020304" pitchFamily="18" charset="0"/>
              </a:rPr>
              <a:t>5 Important points to consider post-M&amp;A projects.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romanLcParen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Distinguish between long term resource needs versus one-time, deal-specific </a:t>
            </a:r>
            <a:r>
              <a:rPr lang="en-IN" sz="2000" dirty="0">
                <a:latin typeface="Times New Roman" panose="02020603050405020304" pitchFamily="18" charset="0"/>
                <a:ea typeface="Times New Roman" panose="02020603050405020304" pitchFamily="18" charset="0"/>
                <a:cs typeface="Times New Roman" panose="02020603050405020304" pitchFamily="18" charset="0"/>
              </a:rPr>
              <a:t>needs</a:t>
            </a: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a:t>
            </a:r>
          </a:p>
          <a:p>
            <a:pPr marL="342900" lvl="0" indent="-342900" algn="just">
              <a:lnSpc>
                <a:spcPct val="107000"/>
              </a:lnSpc>
              <a:buFont typeface="+mj-lt"/>
              <a:buAutoNum type="romanLcParenR"/>
            </a:pP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romanLcParen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Take advantage of the M&amp;A window as the company is in a dynamic phase and organizational changes can be implemented easily unlike in other times.</a:t>
            </a:r>
          </a:p>
          <a:p>
            <a:pPr marL="342900" lvl="0" indent="-342900" algn="just">
              <a:lnSpc>
                <a:spcPct val="107000"/>
              </a:lnSpc>
              <a:buFont typeface="+mj-lt"/>
              <a:buAutoNum type="romanLcParenR"/>
            </a:pP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romanLcParen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Ensure smooth integration of people, departments, and cultures.</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mj-lt"/>
              <a:buAutoNum type="romanLcParenR"/>
            </a:pP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07000"/>
              </a:lnSpc>
              <a:buFont typeface="+mj-lt"/>
              <a:buAutoNum type="romanLcParen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Learn to identify and deploy the right resources at right time.</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romanLcParenR"/>
            </a:pP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lvl="0" indent="-342900" algn="just">
              <a:lnSpc>
                <a:spcPct val="107000"/>
              </a:lnSpc>
              <a:spcAft>
                <a:spcPts val="800"/>
              </a:spcAft>
              <a:buFont typeface="+mj-lt"/>
              <a:buAutoNum type="romanLcParenR"/>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Most M&amp;A fail because of unsuccessful integration of work cultures of some firms, hence take care of cultural unification.</a:t>
            </a:r>
            <a:endParaRPr lang="en-IN"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187613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01190" y="0"/>
            <a:ext cx="5630779"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Global Steel Wire Market Outlook.</a:t>
            </a:r>
            <a:endParaRPr kumimoji="0" lang="en-IN" sz="2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p:sp>
        <p:nvSpPr>
          <p:cNvPr id="4" name="Title 1"/>
          <p:cNvSpPr txBox="1">
            <a:spLocks/>
          </p:cNvSpPr>
          <p:nvPr/>
        </p:nvSpPr>
        <p:spPr>
          <a:xfrm>
            <a:off x="132968" y="565369"/>
            <a:ext cx="11575445" cy="167809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IN" sz="2000" b="1" i="0" u="none" strike="noStrike" kern="1200" cap="none" spc="0" normalizeH="0" baseline="0" noProof="0" dirty="0">
                <a:ln>
                  <a:noFill/>
                </a:ln>
                <a:solidFill>
                  <a:prstClr val="black"/>
                </a:solidFill>
                <a:effectLst/>
                <a:uLnTx/>
                <a:uFillTx/>
                <a:latin typeface="Times New Roman" panose="02020603050405020304" pitchFamily="18" charset="0"/>
                <a:ea typeface="+mj-ea"/>
                <a:cs typeface="+mj-cs"/>
              </a:rPr>
              <a:t>Market size, growth ,Key demand drivers and inhibitors in the industry (2021).</a:t>
            </a:r>
          </a:p>
        </p:txBody>
      </p:sp>
      <p:sp>
        <p:nvSpPr>
          <p:cNvPr id="5" name="Rectangle 4"/>
          <p:cNvSpPr/>
          <p:nvPr/>
        </p:nvSpPr>
        <p:spPr>
          <a:xfrm>
            <a:off x="132968" y="898892"/>
            <a:ext cx="9143379" cy="535531"/>
          </a:xfrm>
          <a:prstGeom prst="rect">
            <a:avLst/>
          </a:prstGeom>
        </p:spPr>
        <p:txBody>
          <a:bodyPr wrap="square">
            <a:spAutoFit/>
          </a:bodyPr>
          <a:lstStyle/>
          <a:p>
            <a:pPr marL="0" marR="0" lvl="0" indent="0" algn="just" defTabSz="914400" rtl="0" eaLnBrk="1" fontAlgn="auto" latinLnBrk="0" hangingPunct="1">
              <a:lnSpc>
                <a:spcPct val="90000"/>
              </a:lnSpc>
              <a:spcBef>
                <a:spcPct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The global steel wire market size was </a:t>
            </a:r>
            <a:r>
              <a:rPr kumimoji="0" lang="en-US" sz="1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USD 91.33 billion </a:t>
            </a: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rPr>
              <a:t>in 2018 and is projected to reach USD 112.14 billion by 2026, exhibiting a CAGR of 2.7% during this period.</a:t>
            </a:r>
            <a:endPar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mn-cs"/>
            </a:endParaRPr>
          </a:p>
        </p:txBody>
      </p:sp>
      <p:cxnSp>
        <p:nvCxnSpPr>
          <p:cNvPr id="6" name="Straight Connector 5"/>
          <p:cNvCxnSpPr/>
          <p:nvPr/>
        </p:nvCxnSpPr>
        <p:spPr>
          <a:xfrm flipH="1">
            <a:off x="6485021" y="1582713"/>
            <a:ext cx="12033" cy="5094813"/>
          </a:xfrm>
          <a:prstGeom prst="line">
            <a:avLst/>
          </a:prstGeom>
          <a:ln w="38100">
            <a:solidFill>
              <a:schemeClr val="accent6"/>
            </a:solidFill>
          </a:ln>
        </p:spPr>
        <p:style>
          <a:lnRef idx="1">
            <a:schemeClr val="accent1"/>
          </a:lnRef>
          <a:fillRef idx="0">
            <a:schemeClr val="accent1"/>
          </a:fillRef>
          <a:effectRef idx="0">
            <a:schemeClr val="accent1"/>
          </a:effectRef>
          <a:fontRef idx="minor">
            <a:schemeClr val="tx1"/>
          </a:fontRef>
        </p:style>
      </p:cxnSp>
      <p:graphicFrame>
        <p:nvGraphicFramePr>
          <p:cNvPr id="9" name="Chart Placeholder 8"/>
          <p:cNvGraphicFramePr>
            <a:graphicFrameLocks/>
          </p:cNvGraphicFramePr>
          <p:nvPr/>
        </p:nvGraphicFramePr>
        <p:xfrm>
          <a:off x="342189" y="2019212"/>
          <a:ext cx="3487424" cy="2913735"/>
        </p:xfrm>
        <a:graphic>
          <a:graphicData uri="http://schemas.openxmlformats.org/drawingml/2006/chart">
            <c:chart xmlns:c="http://schemas.openxmlformats.org/drawingml/2006/chart" xmlns:r="http://schemas.openxmlformats.org/officeDocument/2006/relationships" r:id="rId3"/>
          </a:graphicData>
        </a:graphic>
      </p:graphicFrame>
      <p:sp>
        <p:nvSpPr>
          <p:cNvPr id="14" name="Text Box 35_C"/>
          <p:cNvSpPr txBox="1">
            <a:spLocks noChangeArrowheads="1"/>
          </p:cNvSpPr>
          <p:nvPr/>
        </p:nvSpPr>
        <p:spPr bwMode="auto">
          <a:xfrm>
            <a:off x="0" y="1521725"/>
            <a:ext cx="4171803" cy="369332"/>
          </a:xfrm>
          <a:prstGeom prst="rect">
            <a:avLst/>
          </a:prstGeom>
          <a:noFill/>
          <a:ln w="9525" algn="ctr">
            <a:noFill/>
            <a:miter lim="800000"/>
            <a:headEnd/>
            <a:tailEnd/>
          </a:ln>
          <a:effectLst/>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GB"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Key drivers of demand in the industry.</a:t>
            </a:r>
          </a:p>
        </p:txBody>
      </p:sp>
      <p:sp>
        <p:nvSpPr>
          <p:cNvPr id="15" name="TextBox 14"/>
          <p:cNvSpPr txBox="1"/>
          <p:nvPr/>
        </p:nvSpPr>
        <p:spPr>
          <a:xfrm>
            <a:off x="6714382" y="1521725"/>
            <a:ext cx="506051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Key Inhibitors of demand in the industry</a:t>
            </a:r>
          </a:p>
        </p:txBody>
      </p:sp>
      <p:sp>
        <p:nvSpPr>
          <p:cNvPr id="16" name="TextBox 15"/>
          <p:cNvSpPr txBox="1"/>
          <p:nvPr/>
        </p:nvSpPr>
        <p:spPr>
          <a:xfrm>
            <a:off x="162868" y="4888780"/>
            <a:ext cx="5757822" cy="1661993"/>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Resurgence of demand in automotive industry around the world post covid-19 pandemic.</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High rate of infrastructure development in developing countries like India, Brazil, China.</a:t>
            </a: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TextBox 17"/>
          <p:cNvSpPr txBox="1"/>
          <p:nvPr/>
        </p:nvSpPr>
        <p:spPr>
          <a:xfrm>
            <a:off x="6630022" y="2243460"/>
            <a:ext cx="4525742" cy="1877437"/>
          </a:xfrm>
          <a:prstGeom prst="rect">
            <a:avLst/>
          </a:prstGeom>
          <a:noFill/>
        </p:spPr>
        <p:txBody>
          <a:bodyPr wrap="square" rtlCol="0">
            <a:spAutoFit/>
          </a:bodyPr>
          <a:lstStyle/>
          <a:p>
            <a:pPr marL="285750" marR="0" lvl="0" indent="-285750" algn="just" defTabSz="914400" rtl="0" eaLnBrk="1" fontAlgn="auto" latinLnBrk="0" hangingPunct="1">
              <a:lnSpc>
                <a:spcPct val="100000"/>
              </a:lnSpc>
              <a:spcBef>
                <a:spcPts val="0"/>
              </a:spcBef>
              <a:spcAft>
                <a:spcPts val="0"/>
              </a:spcAft>
              <a:buClr>
                <a:prstClr val="black"/>
              </a:buClr>
              <a:buSzPts val="1084"/>
              <a:buFont typeface="Arial" panose="020B0604020202020204" pitchFamily="34" charset="0"/>
              <a:buChar char="•"/>
              <a:tabLst/>
              <a:defRPr/>
            </a:pPr>
            <a:r>
              <a:rPr kumimoji="0" lang="en-GB"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Effective substitutes of steel wires which are made from either plastics or hybrid materials.</a:t>
            </a:r>
          </a:p>
          <a:p>
            <a:pPr marL="285750" marR="0" lvl="0" indent="-285750" algn="just" defTabSz="914400" rtl="0" eaLnBrk="1" fontAlgn="auto" latinLnBrk="0" hangingPunct="1">
              <a:lnSpc>
                <a:spcPct val="100000"/>
              </a:lnSpc>
              <a:spcBef>
                <a:spcPts val="0"/>
              </a:spcBef>
              <a:spcAft>
                <a:spcPts val="0"/>
              </a:spcAft>
              <a:buClr>
                <a:prstClr val="black"/>
              </a:buClr>
              <a:buSzPts val="1084"/>
              <a:buFont typeface="Arial" panose="020B0604020202020204" pitchFamily="34" charset="0"/>
              <a:buChar char="•"/>
              <a:tabLst/>
              <a:defRPr/>
            </a:pPr>
            <a:endParaRPr kumimoji="0" lang="en-GB"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just" defTabSz="914400" rtl="0" eaLnBrk="1" fontAlgn="auto" latinLnBrk="0" hangingPunct="1">
              <a:lnSpc>
                <a:spcPct val="100000"/>
              </a:lnSpc>
              <a:spcBef>
                <a:spcPts val="0"/>
              </a:spcBef>
              <a:spcAft>
                <a:spcPts val="0"/>
              </a:spcAft>
              <a:buClr>
                <a:prstClr val="black"/>
              </a:buClr>
              <a:buSzPts val="1084"/>
              <a:buFont typeface="Arial" panose="020B0604020202020204" pitchFamily="34" charset="0"/>
              <a:buChar char="•"/>
              <a:tabLst/>
              <a:defRPr/>
            </a:pPr>
            <a:r>
              <a:rPr kumimoji="0" lang="en-GB"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disruptions in global supply chains for Raw materials due to Russia Ukraine war</a:t>
            </a:r>
          </a:p>
          <a:p>
            <a:pPr marL="514350" marR="0" lvl="1" indent="-285750" algn="just" defTabSz="914400" rtl="0" eaLnBrk="1" fontAlgn="auto" latinLnBrk="0" hangingPunct="1">
              <a:lnSpc>
                <a:spcPct val="100000"/>
              </a:lnSpc>
              <a:spcBef>
                <a:spcPts val="0"/>
              </a:spcBef>
              <a:spcAft>
                <a:spcPts val="0"/>
              </a:spcAft>
              <a:buClr>
                <a:prstClr val="black"/>
              </a:buClr>
              <a:buSzTx/>
              <a:buFont typeface="Arial" panose="020B0604020202020204" pitchFamily="34" charset="0"/>
              <a:buChar char="•"/>
              <a:tabLst/>
              <a:defRPr/>
            </a:pPr>
            <a:endParaRPr kumimoji="0" lang="en-GB" sz="1600" b="0" i="0" u="none" strike="noStrike" kern="1200" cap="none" spc="0" normalizeH="0" baseline="0" noProof="0" dirty="0">
              <a:ln>
                <a:noFill/>
              </a:ln>
              <a:solidFill>
                <a:srgbClr val="002035"/>
              </a:solidFill>
              <a:effectLst/>
              <a:uLnTx/>
              <a:uFillTx/>
              <a:latin typeface="Times New Roman" panose="02020603050405020304" pitchFamily="18" charset="0"/>
              <a:ea typeface="+mn-ea"/>
              <a:cs typeface="Times New Roman" panose="02020603050405020304" pitchFamily="18" charset="0"/>
            </a:endParaRPr>
          </a:p>
          <a:p>
            <a:pPr marL="285750" marR="0" lvl="0" indent="-285750" algn="just" defTabSz="914400" rtl="0" eaLnBrk="1" fontAlgn="auto" latinLnBrk="0" hangingPunct="1">
              <a:lnSpc>
                <a:spcPct val="100000"/>
              </a:lnSpc>
              <a:spcBef>
                <a:spcPts val="0"/>
              </a:spcBef>
              <a:spcAft>
                <a:spcPts val="0"/>
              </a:spcAft>
              <a:buClr>
                <a:prstClr val="black"/>
              </a:buClr>
              <a:buSzPts val="1084"/>
              <a:buFont typeface="Arial" panose="020B0604020202020204" pitchFamily="34" charset="0"/>
              <a:buChar char="•"/>
              <a:tabLst/>
              <a:defRPr/>
            </a:pPr>
            <a:r>
              <a:rPr kumimoji="0" lang="en-GB"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Covid-19 pandemic.</a:t>
            </a:r>
          </a:p>
        </p:txBody>
      </p:sp>
    </p:spTree>
    <p:extLst>
      <p:ext uri="{BB962C8B-B14F-4D97-AF65-F5344CB8AC3E}">
        <p14:creationId xmlns:p14="http://schemas.microsoft.com/office/powerpoint/2010/main" val="31763881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34326" y="156411"/>
            <a:ext cx="6376737"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United States Steel Wire Market Outlook </a:t>
            </a:r>
            <a:endParaRPr kumimoji="0" lang="en-IN" sz="2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3" name="Title 5"/>
          <p:cNvSpPr txBox="1">
            <a:spLocks/>
          </p:cNvSpPr>
          <p:nvPr/>
        </p:nvSpPr>
        <p:spPr>
          <a:xfrm>
            <a:off x="264694" y="556521"/>
            <a:ext cx="9902952" cy="70313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1800" b="1" i="0" u="none" strike="noStrike" kern="1200" cap="none" spc="0" normalizeH="0" baseline="0" noProof="0" dirty="0">
                <a:ln>
                  <a:noFill/>
                </a:ln>
                <a:solidFill>
                  <a:prstClr val="black"/>
                </a:solidFill>
                <a:effectLst/>
                <a:uLnTx/>
                <a:uFillTx/>
                <a:latin typeface="Calibri Light" panose="020F0302020204030204"/>
                <a:ea typeface="+mj-ea"/>
                <a:cs typeface="+mj-cs"/>
              </a:rPr>
              <a:t>Market Value and Volume</a:t>
            </a:r>
          </a:p>
        </p:txBody>
      </p:sp>
      <p:sp>
        <p:nvSpPr>
          <p:cNvPr id="4" name="TextBox 3"/>
          <p:cNvSpPr txBox="1"/>
          <p:nvPr/>
        </p:nvSpPr>
        <p:spPr>
          <a:xfrm>
            <a:off x="264694" y="908086"/>
            <a:ext cx="9216190" cy="1384995"/>
          </a:xfrm>
          <a:prstGeom prst="rect">
            <a:avLst/>
          </a:prstGeom>
          <a:noFill/>
        </p:spPr>
        <p:txBody>
          <a:bodyPr wrap="square" rtlCol="0">
            <a:spAutoFit/>
          </a:bodyPr>
          <a:lstStyle/>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value of US steel wire market was USD 6.3 billion in 2020, with a CAGR of 4.5%  for 2020-2027 period, this means that in 2021 US steel wire market was worth approximately USD 6.58 billion .</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price range for steel wires in USA was USD 1150 to 1210 per tonne in 2021, taking an average we get USD 1180 per tonne price of steel wire in 2021</a:t>
            </a:r>
            <a:r>
              <a:rPr kumimoji="0" lang="en-IN"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t>
            </a:r>
          </a:p>
        </p:txBody>
      </p:sp>
      <p:graphicFrame>
        <p:nvGraphicFramePr>
          <p:cNvPr id="5" name="Diagram 4"/>
          <p:cNvGraphicFramePr/>
          <p:nvPr/>
        </p:nvGraphicFramePr>
        <p:xfrm>
          <a:off x="2039646" y="2016688"/>
          <a:ext cx="8128000" cy="373999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extBox 5"/>
          <p:cNvSpPr txBox="1"/>
          <p:nvPr/>
        </p:nvSpPr>
        <p:spPr>
          <a:xfrm>
            <a:off x="264694" y="5582652"/>
            <a:ext cx="11261558" cy="1077218"/>
          </a:xfrm>
          <a:prstGeom prst="rect">
            <a:avLst/>
          </a:prstGeom>
          <a:noFill/>
        </p:spPr>
        <p:txBody>
          <a:bodyPr wrap="square" rtlCol="0">
            <a:spAutoFit/>
          </a:bodyPr>
          <a:lstStyle/>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da-DK"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According to report of world steel association, USA produced 86 million tonnes worth of steel in 2021 which was a growth of 18.3% from 2020 level.</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da-DK"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kumimoji="0" lang="da-DK"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Hence total  steel wire production as a percentage of total crude steel produced in USA in 2021 was approximately 6.5%. </a:t>
            </a:r>
            <a:endPar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241763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489158" y="0"/>
            <a:ext cx="4969042" cy="677108"/>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US Steel wire import and export outlook</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3" name="Straight Connector 2"/>
          <p:cNvCxnSpPr/>
          <p:nvPr/>
        </p:nvCxnSpPr>
        <p:spPr>
          <a:xfrm flipH="1">
            <a:off x="0" y="3320716"/>
            <a:ext cx="12192000" cy="24063"/>
          </a:xfrm>
          <a:prstGeom prst="line">
            <a:avLst/>
          </a:prstGeom>
          <a:ln w="381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aphicFrame>
        <p:nvGraphicFramePr>
          <p:cNvPr id="9" name="Chart Placeholder 3"/>
          <p:cNvGraphicFramePr>
            <a:graphicFrameLocks/>
          </p:cNvGraphicFramePr>
          <p:nvPr/>
        </p:nvGraphicFramePr>
        <p:xfrm>
          <a:off x="1176666" y="323165"/>
          <a:ext cx="3201193" cy="295335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Placeholder 5"/>
          <p:cNvGraphicFramePr>
            <a:graphicFrameLocks/>
          </p:cNvGraphicFramePr>
          <p:nvPr>
            <p:extLst>
              <p:ext uri="{D42A27DB-BD31-4B8C-83A1-F6EECF244321}">
                <p14:modId xmlns:p14="http://schemas.microsoft.com/office/powerpoint/2010/main" val="2499449335"/>
              </p:ext>
            </p:extLst>
          </p:nvPr>
        </p:nvGraphicFramePr>
        <p:xfrm>
          <a:off x="7112738" y="338973"/>
          <a:ext cx="3201193" cy="3090027"/>
        </p:xfrm>
        <a:graphic>
          <a:graphicData uri="http://schemas.openxmlformats.org/drawingml/2006/chart">
            <c:chart xmlns:c="http://schemas.openxmlformats.org/drawingml/2006/chart" xmlns:r="http://schemas.openxmlformats.org/officeDocument/2006/relationships" r:id="rId3"/>
          </a:graphicData>
        </a:graphic>
      </p:graphicFrame>
      <p:sp>
        <p:nvSpPr>
          <p:cNvPr id="11" name="TextBox 10"/>
          <p:cNvSpPr txBox="1"/>
          <p:nvPr/>
        </p:nvSpPr>
        <p:spPr>
          <a:xfrm>
            <a:off x="5185611" y="1453592"/>
            <a:ext cx="2069431"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Export</a:t>
            </a:r>
            <a:endParaRPr kumimoji="0" lang="en-IN" sz="2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12" name="Chart Placeholder 5"/>
          <p:cNvGraphicFramePr>
            <a:graphicFrameLocks/>
          </p:cNvGraphicFramePr>
          <p:nvPr/>
        </p:nvGraphicFramePr>
        <p:xfrm>
          <a:off x="1176666" y="3590511"/>
          <a:ext cx="4262322" cy="318590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3" name="Chart Placeholder 4"/>
          <p:cNvGraphicFramePr>
            <a:graphicFrameLocks/>
          </p:cNvGraphicFramePr>
          <p:nvPr>
            <p:extLst>
              <p:ext uri="{D42A27DB-BD31-4B8C-83A1-F6EECF244321}">
                <p14:modId xmlns:p14="http://schemas.microsoft.com/office/powerpoint/2010/main" val="3265919381"/>
              </p:ext>
            </p:extLst>
          </p:nvPr>
        </p:nvGraphicFramePr>
        <p:xfrm>
          <a:off x="7112738" y="3504082"/>
          <a:ext cx="4262322" cy="3345729"/>
        </p:xfrm>
        <a:graphic>
          <a:graphicData uri="http://schemas.openxmlformats.org/drawingml/2006/chart">
            <c:chart xmlns:c="http://schemas.openxmlformats.org/drawingml/2006/chart" xmlns:r="http://schemas.openxmlformats.org/officeDocument/2006/relationships" r:id="rId5"/>
          </a:graphicData>
        </a:graphic>
      </p:graphicFrame>
      <p:sp>
        <p:nvSpPr>
          <p:cNvPr id="14" name="TextBox 13"/>
          <p:cNvSpPr txBox="1"/>
          <p:nvPr/>
        </p:nvSpPr>
        <p:spPr>
          <a:xfrm>
            <a:off x="5185611" y="4513807"/>
            <a:ext cx="2286356"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Import</a:t>
            </a:r>
            <a:endParaRPr kumimoji="0" lang="en-IN" sz="18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41535112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55821" y="0"/>
            <a:ext cx="9625263"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Demand in the United States Steel Wire Industry.</a:t>
            </a:r>
            <a:endParaRPr kumimoji="0" lang="en-IN" sz="2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3" name="Chart Placeholder 8"/>
          <p:cNvGraphicFramePr>
            <a:graphicFrameLocks/>
          </p:cNvGraphicFramePr>
          <p:nvPr/>
        </p:nvGraphicFramePr>
        <p:xfrm>
          <a:off x="220193" y="424824"/>
          <a:ext cx="4472123" cy="359372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Placeholder 4"/>
          <p:cNvGraphicFramePr>
            <a:graphicFrameLocks/>
          </p:cNvGraphicFramePr>
          <p:nvPr>
            <p:extLst>
              <p:ext uri="{D42A27DB-BD31-4B8C-83A1-F6EECF244321}">
                <p14:modId xmlns:p14="http://schemas.microsoft.com/office/powerpoint/2010/main" val="2523442573"/>
              </p:ext>
            </p:extLst>
          </p:nvPr>
        </p:nvGraphicFramePr>
        <p:xfrm>
          <a:off x="6096000" y="955232"/>
          <a:ext cx="4367463" cy="3185402"/>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p:cNvSpPr txBox="1"/>
          <p:nvPr/>
        </p:nvSpPr>
        <p:spPr>
          <a:xfrm>
            <a:off x="108284" y="4415589"/>
            <a:ext cx="6160168" cy="2092881"/>
          </a:xfrm>
          <a:prstGeom prst="rect">
            <a:avLst/>
          </a:prstGeom>
          <a:noFill/>
        </p:spPr>
        <p:txBody>
          <a:bodyPr wrap="square" rtlCol="0">
            <a:spAutoFit/>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Pandemic lead to sudden halt in manufacturing.</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Thus, there was a pile up and backlog of orders in steel wire industry.</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After the lockdown, </a:t>
            </a:r>
            <a:r>
              <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a:t>
            </a: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steel wire demand saw sudden resurge</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One of the key drivers of steel wire demand in the US is the automotive manufacturing sector. </a:t>
            </a:r>
            <a:endPar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7" name="TextBox 6"/>
          <p:cNvSpPr txBox="1"/>
          <p:nvPr/>
        </p:nvSpPr>
        <p:spPr>
          <a:xfrm>
            <a:off x="6268452" y="479201"/>
            <a:ext cx="2959768"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US Steel wire demand forecast.</a:t>
            </a:r>
            <a:endParaRPr kumimoji="0" lang="en-IN" sz="1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8" name="TextBox 7"/>
          <p:cNvSpPr txBox="1"/>
          <p:nvPr/>
        </p:nvSpPr>
        <p:spPr>
          <a:xfrm>
            <a:off x="6388768" y="4361186"/>
            <a:ext cx="5498432" cy="2062103"/>
          </a:xfrm>
          <a:prstGeom prst="rect">
            <a:avLst/>
          </a:prstGeom>
          <a:noFill/>
        </p:spPr>
        <p:txBody>
          <a:bodyPr wrap="square" rtlCol="0">
            <a:spAutoFit/>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It must be noted that the forecast is subject to high uncertainty due to factors like the Russia Ukraine war and the pandemic.</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decline in the growth rate in 2022 is due to the Russia Ukraine war.</a:t>
            </a: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While it is bound to resurge in 2023.</a:t>
            </a:r>
            <a:endParaRPr kumimoji="0" lang="en-IN" sz="160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39785493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90536" y="0"/>
            <a:ext cx="7579895"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sng" strike="noStrike" kern="1200" cap="none" spc="0" normalizeH="0" baseline="0" noProof="0" dirty="0">
                <a:ln>
                  <a:noFill/>
                </a:ln>
                <a:solidFill>
                  <a:prstClr val="black"/>
                </a:solidFill>
                <a:effectLst/>
                <a:uLnTx/>
                <a:uFillTx/>
                <a:latin typeface="Calibri" panose="020F0502020204030204"/>
                <a:ea typeface="+mn-ea"/>
                <a:cs typeface="+mn-cs"/>
              </a:rPr>
              <a:t> </a:t>
            </a:r>
            <a:r>
              <a:rPr kumimoji="0" lang="en-US" sz="2000" b="1" i="0" u="sng" strike="noStrike" kern="1200" cap="none" spc="0" normalizeH="0" baseline="0" noProof="0" dirty="0">
                <a:ln>
                  <a:noFill/>
                </a:ln>
                <a:solidFill>
                  <a:prstClr val="black"/>
                </a:solidFill>
                <a:effectLst/>
                <a:uLnTx/>
                <a:uFillTx/>
                <a:latin typeface="Calibri" panose="020F0502020204030204"/>
                <a:ea typeface="+mn-ea"/>
                <a:cs typeface="+mn-cs"/>
              </a:rPr>
              <a:t>Labor Shortage in the industry</a:t>
            </a:r>
            <a:endParaRPr kumimoji="0" lang="en-IN" sz="2000" b="1" i="0" u="sng"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 name="Text Box"/>
          <p:cNvSpPr txBox="1">
            <a:spLocks/>
          </p:cNvSpPr>
          <p:nvPr/>
        </p:nvSpPr>
        <p:spPr>
          <a:xfrm>
            <a:off x="206706" y="558938"/>
            <a:ext cx="6932635" cy="425689"/>
          </a:xfrm>
          <a:prstGeom prst="rect">
            <a:avLst/>
          </a:prstGeom>
        </p:spPr>
        <p:txBody>
          <a:bodyPr vert="horz" lIns="0" tIns="0" rIns="0" bIns="0" rtlCol="0">
            <a:noAutofit/>
          </a:bodyPr>
          <a:lstStyle>
            <a:lvl1pPr marL="228600" indent="-228600" defTabSz="914423">
              <a:lnSpc>
                <a:spcPct val="90000"/>
              </a:lnSpc>
              <a:spcBef>
                <a:spcPts val="600"/>
              </a:spcBef>
              <a:spcAft>
                <a:spcPts val="0"/>
              </a:spcAft>
              <a:buClr>
                <a:schemeClr val="accent6"/>
              </a:buClr>
              <a:buSzPct val="90000"/>
              <a:buFont typeface="Arial" panose="020B0604020202020204" pitchFamily="34" charset="0"/>
              <a:buChar char="►"/>
              <a:defRPr lang="en-US" sz="1200" b="0"/>
            </a:lvl1pPr>
            <a:lvl2pPr marL="400050" lvl="1" indent="-171450" defTabSz="914423">
              <a:lnSpc>
                <a:spcPct val="90000"/>
              </a:lnSpc>
              <a:spcBef>
                <a:spcPts val="600"/>
              </a:spcBef>
              <a:spcAft>
                <a:spcPts val="0"/>
              </a:spcAft>
              <a:buClr>
                <a:schemeClr val="accent6"/>
              </a:buClr>
              <a:buSzPct val="100000"/>
              <a:buFont typeface="Wingdings" panose="05000000000000000000" pitchFamily="2" charset="2"/>
              <a:buChar char="§"/>
              <a:defRPr lang="en-US" sz="1100"/>
            </a:lvl2pPr>
            <a:lvl3pPr marL="571500" lvl="2" indent="-171450" defTabSz="914423">
              <a:lnSpc>
                <a:spcPct val="90000"/>
              </a:lnSpc>
              <a:spcBef>
                <a:spcPts val="600"/>
              </a:spcBef>
              <a:spcAft>
                <a:spcPts val="0"/>
              </a:spcAft>
              <a:buClr>
                <a:schemeClr val="accent6"/>
              </a:buClr>
              <a:buSzPct val="100000"/>
              <a:buFont typeface="Corbel" panose="020B0503020204020204" pitchFamily="34" charset="0"/>
              <a:buChar char="–"/>
              <a:tabLst/>
              <a:defRPr lang="en-US" sz="1100"/>
            </a:lvl3pPr>
            <a:lvl4pPr marL="742950" lvl="3" indent="-171450" defTabSz="914423">
              <a:lnSpc>
                <a:spcPct val="90000"/>
              </a:lnSpc>
              <a:spcBef>
                <a:spcPts val="600"/>
              </a:spcBef>
              <a:spcAft>
                <a:spcPts val="0"/>
              </a:spcAft>
              <a:buClr>
                <a:schemeClr val="accent6"/>
              </a:buClr>
              <a:buSzPct val="100000"/>
              <a:buFont typeface="Arial" panose="020B0604020202020204" pitchFamily="34" charset="0"/>
              <a:buChar char="‒"/>
              <a:defRPr sz="1100"/>
            </a:lvl4pPr>
            <a:lvl5pPr marL="628650" indent="-171450" defTabSz="914423">
              <a:lnSpc>
                <a:spcPct val="90000"/>
              </a:lnSpc>
              <a:spcBef>
                <a:spcPts val="600"/>
              </a:spcBef>
              <a:spcAft>
                <a:spcPts val="0"/>
              </a:spcAft>
              <a:buClr>
                <a:schemeClr val="accent6"/>
              </a:buClr>
              <a:buSzPct val="100000"/>
              <a:buFont typeface="Arial" panose="020B0604020202020204" pitchFamily="34" charset="0"/>
              <a:buChar char="‒"/>
              <a:defRPr lang="en-US" sz="1000" b="0"/>
            </a:lvl5pPr>
            <a:lvl6pPr marL="1079500" indent="-273050" defTabSz="914423">
              <a:lnSpc>
                <a:spcPct val="90000"/>
              </a:lnSpc>
              <a:spcBef>
                <a:spcPts val="500"/>
              </a:spcBef>
              <a:buClr>
                <a:schemeClr val="accent3"/>
              </a:buClr>
              <a:buFont typeface="Arial" panose="020B0604020202020204" pitchFamily="34" charset="0"/>
              <a:buChar char="‒"/>
              <a:defRPr sz="1000">
                <a:solidFill>
                  <a:schemeClr val="tx2"/>
                </a:solidFill>
              </a:defRPr>
            </a:lvl6pPr>
            <a:lvl7pPr marL="2971875" indent="-228606" defTabSz="914423">
              <a:lnSpc>
                <a:spcPct val="90000"/>
              </a:lnSpc>
              <a:spcBef>
                <a:spcPts val="500"/>
              </a:spcBef>
              <a:buFont typeface="Arial" panose="020B0604020202020204" pitchFamily="34" charset="0"/>
              <a:buChar char="•"/>
              <a:defRPr sz="1801"/>
            </a:lvl7pPr>
            <a:lvl8pPr marL="3429086" indent="-228606" defTabSz="914423">
              <a:lnSpc>
                <a:spcPct val="90000"/>
              </a:lnSpc>
              <a:spcBef>
                <a:spcPts val="500"/>
              </a:spcBef>
              <a:buFont typeface="Arial" panose="020B0604020202020204" pitchFamily="34" charset="0"/>
              <a:buChar char="•"/>
              <a:defRPr sz="1801"/>
            </a:lvl8pPr>
            <a:lvl9pPr marL="3886298" indent="-228606" defTabSz="914423">
              <a:lnSpc>
                <a:spcPct val="90000"/>
              </a:lnSpc>
              <a:spcBef>
                <a:spcPts val="500"/>
              </a:spcBef>
              <a:buFont typeface="Arial" panose="020B0604020202020204" pitchFamily="34" charset="0"/>
              <a:buChar char="•"/>
              <a:defRPr sz="1801"/>
            </a:lvl9pPr>
          </a:lstStyle>
          <a:p>
            <a:pPr marL="0" marR="0" lvl="0" indent="0" algn="l" defTabSz="914423" rtl="0" eaLnBrk="1" fontAlgn="auto" latinLnBrk="0" hangingPunct="1">
              <a:lnSpc>
                <a:spcPct val="90000"/>
              </a:lnSpc>
              <a:spcBef>
                <a:spcPts val="600"/>
              </a:spcBef>
              <a:spcAft>
                <a:spcPts val="0"/>
              </a:spcAft>
              <a:buClr>
                <a:srgbClr val="70AD47"/>
              </a:buClr>
              <a:buSzPct val="90000"/>
              <a:buFont typeface="Arial" panose="020B0604020202020204" pitchFamily="34" charset="0"/>
              <a:buNone/>
              <a:tabLst/>
              <a:defRPr/>
            </a:pPr>
            <a:r>
              <a:rPr kumimoji="0" lang="en-IN" sz="1600" b="1"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Age wise employment in the US steel wire (Thousands)</a:t>
            </a:r>
          </a:p>
        </p:txBody>
      </p:sp>
      <p:graphicFrame>
        <p:nvGraphicFramePr>
          <p:cNvPr id="4" name="Chart Placeholder 10"/>
          <p:cNvGraphicFramePr>
            <a:graphicFrameLocks/>
          </p:cNvGraphicFramePr>
          <p:nvPr/>
        </p:nvGraphicFramePr>
        <p:xfrm>
          <a:off x="110452" y="882221"/>
          <a:ext cx="5370513" cy="374508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Placeholder 12"/>
          <p:cNvGraphicFramePr>
            <a:graphicFrameLocks/>
          </p:cNvGraphicFramePr>
          <p:nvPr>
            <p:extLst>
              <p:ext uri="{D42A27DB-BD31-4B8C-83A1-F6EECF244321}">
                <p14:modId xmlns:p14="http://schemas.microsoft.com/office/powerpoint/2010/main" val="2368341905"/>
              </p:ext>
            </p:extLst>
          </p:nvPr>
        </p:nvGraphicFramePr>
        <p:xfrm>
          <a:off x="5480965" y="670957"/>
          <a:ext cx="5370513" cy="4134657"/>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angle 5"/>
          <p:cNvSpPr/>
          <p:nvPr/>
        </p:nvSpPr>
        <p:spPr>
          <a:xfrm>
            <a:off x="110452" y="5081609"/>
            <a:ext cx="9946105" cy="1354217"/>
          </a:xfrm>
          <a:prstGeom prst="rect">
            <a:avLst/>
          </a:prstGeom>
        </p:spPr>
        <p:txBody>
          <a:bodyPr wrap="square">
            <a:spAutoFit/>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The shortage can be attributed in part to the following </a:t>
            </a:r>
          </a:p>
          <a:p>
            <a:pPr marL="514350" marR="0" lvl="1" indent="-285750" algn="just" defTabSz="914400" rtl="0" eaLnBrk="1" fontAlgn="auto" latinLnBrk="0" hangingPunct="1">
              <a:lnSpc>
                <a:spcPct val="100000"/>
              </a:lnSpc>
              <a:spcBef>
                <a:spcPts val="0"/>
              </a:spcBef>
              <a:spcAft>
                <a:spcPts val="0"/>
              </a:spcAft>
              <a:buClr>
                <a:srgbClr val="3BCD3F"/>
              </a:buClr>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Layoffs due to the pandemic caused reduction in revenue and profit. </a:t>
            </a:r>
          </a:p>
          <a:p>
            <a:pPr marL="514350" marR="0" lvl="1" indent="-285750" algn="just" defTabSz="914400" rtl="0" eaLnBrk="1" fontAlgn="auto" latinLnBrk="0" hangingPunct="1">
              <a:lnSpc>
                <a:spcPct val="100000"/>
              </a:lnSpc>
              <a:spcBef>
                <a:spcPts val="0"/>
              </a:spcBef>
              <a:spcAft>
                <a:spcPts val="0"/>
              </a:spcAft>
              <a:buClr>
                <a:srgbClr val="3BCD3F"/>
              </a:buClr>
              <a:buSzTx/>
              <a:buFont typeface="Arial" panose="020B0604020202020204" pitchFamily="34" charset="0"/>
              <a:buChar char="•"/>
              <a:tabLst/>
              <a:defRPr/>
            </a:pPr>
            <a:r>
              <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 There were more numbers of older people in the industry who are now retiring, while the younger generation does not want to this kind of manual work in noisy factories.</a:t>
            </a:r>
          </a:p>
          <a:p>
            <a:pPr marL="514350" marR="0" lvl="1" indent="-285750" algn="just" defTabSz="914400" rtl="0" eaLnBrk="1" fontAlgn="auto" latinLnBrk="0" hangingPunct="1">
              <a:lnSpc>
                <a:spcPct val="100000"/>
              </a:lnSpc>
              <a:spcBef>
                <a:spcPts val="0"/>
              </a:spcBef>
              <a:spcAft>
                <a:spcPts val="0"/>
              </a:spcAft>
              <a:buClr>
                <a:srgbClr val="3BCD3F"/>
              </a:buClr>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Adoption of automation.</a:t>
            </a:r>
            <a:endPar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133546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C892AB0-7D6D-4FC9-9105-0CB427161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9" name="Group 9">
            <a:extLst>
              <a:ext uri="{FF2B5EF4-FFF2-40B4-BE49-F238E27FC236}">
                <a16:creationId xmlns:a16="http://schemas.microsoft.com/office/drawing/2014/main" id="{807353E4-FA19-40CB-8AF8-3A8E6704BE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72533" y="0"/>
            <a:ext cx="598488" cy="1981201"/>
            <a:chOff x="194733" y="0"/>
            <a:chExt cx="598488" cy="1981201"/>
          </a:xfrm>
        </p:grpSpPr>
        <p:sp>
          <p:nvSpPr>
            <p:cNvPr id="11" name="Freeform 35">
              <a:extLst>
                <a:ext uri="{FF2B5EF4-FFF2-40B4-BE49-F238E27FC236}">
                  <a16:creationId xmlns:a16="http://schemas.microsoft.com/office/drawing/2014/main" id="{697D009D-8E70-460A-BE57-321BB0764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85221" y="0"/>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12" name="Freeform 36">
              <a:extLst>
                <a:ext uri="{FF2B5EF4-FFF2-40B4-BE49-F238E27FC236}">
                  <a16:creationId xmlns:a16="http://schemas.microsoft.com/office/drawing/2014/main" id="{D0001F35-F282-403E-8D08-0D204D851F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526521" y="1141413"/>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70" name="Freeform 38">
              <a:extLst>
                <a:ext uri="{FF2B5EF4-FFF2-40B4-BE49-F238E27FC236}">
                  <a16:creationId xmlns:a16="http://schemas.microsoft.com/office/drawing/2014/main" id="{3F8A69A2-2D15-40CD-8C14-A18643ABA57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9996" y="1792288"/>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4" name="Freeform 39">
              <a:extLst>
                <a:ext uri="{FF2B5EF4-FFF2-40B4-BE49-F238E27FC236}">
                  <a16:creationId xmlns:a16="http://schemas.microsoft.com/office/drawing/2014/main" id="{B665CA2A-9D55-4786-9343-EB46672627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194733" y="0"/>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15" name="Freeform 40">
              <a:extLst>
                <a:ext uri="{FF2B5EF4-FFF2-40B4-BE49-F238E27FC236}">
                  <a16:creationId xmlns:a16="http://schemas.microsoft.com/office/drawing/2014/main" id="{CEE9BD85-96DF-4CDF-BC0F-C4E46062B3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602721" y="24288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16" name="Rectangle 41">
              <a:extLst>
                <a:ext uri="{FF2B5EF4-FFF2-40B4-BE49-F238E27FC236}">
                  <a16:creationId xmlns:a16="http://schemas.microsoft.com/office/drawing/2014/main" id="{6BB6F5E5-6CA3-4B20-86A7-1174D6E71F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flipV="1">
              <a:off x="693208" y="0"/>
              <a:ext cx="23813" cy="252413"/>
            </a:xfrm>
            <a:prstGeom prst="rect">
              <a:avLst/>
            </a:prstGeom>
            <a:solidFill>
              <a:schemeClr val="tx2">
                <a:alpha val="80000"/>
              </a:schemeClr>
            </a:solidFill>
            <a:ln>
              <a:noFill/>
            </a:ln>
          </p:spPr>
        </p:sp>
      </p:grpSp>
      <p:grpSp>
        <p:nvGrpSpPr>
          <p:cNvPr id="18" name="Group 17">
            <a:extLst>
              <a:ext uri="{FF2B5EF4-FFF2-40B4-BE49-F238E27FC236}">
                <a16:creationId xmlns:a16="http://schemas.microsoft.com/office/drawing/2014/main" id="{0328E69E-CE3D-4110-8BF7-AD3C0C10CB1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85512" y="0"/>
            <a:ext cx="650875" cy="1730375"/>
            <a:chOff x="11347978" y="0"/>
            <a:chExt cx="650875" cy="1730375"/>
          </a:xfrm>
        </p:grpSpPr>
        <p:sp>
          <p:nvSpPr>
            <p:cNvPr id="19" name="Freeform 32">
              <a:extLst>
                <a:ext uri="{FF2B5EF4-FFF2-40B4-BE49-F238E27FC236}">
                  <a16:creationId xmlns:a16="http://schemas.microsoft.com/office/drawing/2014/main" id="{30F84C80-9E12-4460-B88F-D03839F0C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67041"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0" name="Freeform 33">
              <a:extLst>
                <a:ext uri="{FF2B5EF4-FFF2-40B4-BE49-F238E27FC236}">
                  <a16:creationId xmlns:a16="http://schemas.microsoft.com/office/drawing/2014/main" id="{2F84C18C-5783-48FF-9DE0-FDA327CFC4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47978"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1" name="Freeform 34">
              <a:extLst>
                <a:ext uri="{FF2B5EF4-FFF2-40B4-BE49-F238E27FC236}">
                  <a16:creationId xmlns:a16="http://schemas.microsoft.com/office/drawing/2014/main" id="{08C6A855-346C-4589-9AD4-5E15BCBC7A2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4678"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2" name="Freeform 37">
              <a:extLst>
                <a:ext uri="{FF2B5EF4-FFF2-40B4-BE49-F238E27FC236}">
                  <a16:creationId xmlns:a16="http://schemas.microsoft.com/office/drawing/2014/main" id="{7E64BEE6-1157-421C-A02A-47639E4D9F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694053"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24" name="Group 23">
            <a:extLst>
              <a:ext uri="{FF2B5EF4-FFF2-40B4-BE49-F238E27FC236}">
                <a16:creationId xmlns:a16="http://schemas.microsoft.com/office/drawing/2014/main" id="{F64806C9-3599-45A7-BCFF-F762C54276F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40267" y="5118101"/>
            <a:ext cx="650875" cy="1730375"/>
            <a:chOff x="118533" y="5118101"/>
            <a:chExt cx="650875" cy="1730375"/>
          </a:xfrm>
        </p:grpSpPr>
        <p:sp>
          <p:nvSpPr>
            <p:cNvPr id="25" name="Freeform 32">
              <a:extLst>
                <a:ext uri="{FF2B5EF4-FFF2-40B4-BE49-F238E27FC236}">
                  <a16:creationId xmlns:a16="http://schemas.microsoft.com/office/drawing/2014/main" id="{41D6E755-9558-4CAA-8F56-469D231C35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237596" y="6335713"/>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80000"/>
              </a:schemeClr>
            </a:solidFill>
            <a:ln>
              <a:noFill/>
            </a:ln>
          </p:spPr>
        </p:sp>
        <p:sp>
          <p:nvSpPr>
            <p:cNvPr id="26" name="Freeform 33">
              <a:extLst>
                <a:ext uri="{FF2B5EF4-FFF2-40B4-BE49-F238E27FC236}">
                  <a16:creationId xmlns:a16="http://schemas.microsoft.com/office/drawing/2014/main" id="{8FCD41C4-606C-446C-8C81-6353C64424A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118533" y="622141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80000"/>
              </a:schemeClr>
            </a:solidFill>
            <a:ln>
              <a:noFill/>
            </a:ln>
          </p:spPr>
        </p:sp>
        <p:sp>
          <p:nvSpPr>
            <p:cNvPr id="27" name="Freeform 34">
              <a:extLst>
                <a:ext uri="{FF2B5EF4-FFF2-40B4-BE49-F238E27FC236}">
                  <a16:creationId xmlns:a16="http://schemas.microsoft.com/office/drawing/2014/main" id="{274CFBE4-CEA6-4C81-BB1E-83E1896771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flipV="1">
              <a:off x="385233" y="5118101"/>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28" name="Freeform 37">
              <a:extLst>
                <a:ext uri="{FF2B5EF4-FFF2-40B4-BE49-F238E27FC236}">
                  <a16:creationId xmlns:a16="http://schemas.microsoft.com/office/drawing/2014/main" id="{24813D3D-7B30-42F2-9065-1B40F140C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V="1">
              <a:off x="464608" y="5299075"/>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80000"/>
              </a:schemeClr>
            </a:solidFill>
            <a:ln>
              <a:noFill/>
            </a:ln>
          </p:spPr>
        </p:sp>
      </p:grpSp>
      <p:grpSp>
        <p:nvGrpSpPr>
          <p:cNvPr id="30" name="Group 29">
            <a:extLst>
              <a:ext uri="{FF2B5EF4-FFF2-40B4-BE49-F238E27FC236}">
                <a16:creationId xmlns:a16="http://schemas.microsoft.com/office/drawing/2014/main" id="{1287AC97-A8E8-4B45-A50A-3057A88B40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1229445" y="4867275"/>
            <a:ext cx="598488" cy="1981201"/>
            <a:chOff x="11424178" y="4867275"/>
            <a:chExt cx="598488" cy="1981201"/>
          </a:xfrm>
        </p:grpSpPr>
        <p:sp>
          <p:nvSpPr>
            <p:cNvPr id="31" name="Freeform 35">
              <a:extLst>
                <a:ext uri="{FF2B5EF4-FFF2-40B4-BE49-F238E27FC236}">
                  <a16:creationId xmlns:a16="http://schemas.microsoft.com/office/drawing/2014/main" id="{57D70AA8-D36C-4DF9-B7D7-4E2C9BEFD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14666"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80000"/>
              </a:schemeClr>
            </a:solidFill>
            <a:ln>
              <a:noFill/>
            </a:ln>
          </p:spPr>
        </p:sp>
        <p:sp>
          <p:nvSpPr>
            <p:cNvPr id="32" name="Freeform 36">
              <a:extLst>
                <a:ext uri="{FF2B5EF4-FFF2-40B4-BE49-F238E27FC236}">
                  <a16:creationId xmlns:a16="http://schemas.microsoft.com/office/drawing/2014/main" id="{74D88556-8C5B-41AF-9FA0-92D2734708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55966"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80000"/>
              </a:schemeClr>
            </a:solidFill>
            <a:ln>
              <a:noFill/>
            </a:ln>
          </p:spPr>
        </p:sp>
        <p:sp>
          <p:nvSpPr>
            <p:cNvPr id="33" name="Freeform 38">
              <a:extLst>
                <a:ext uri="{FF2B5EF4-FFF2-40B4-BE49-F238E27FC236}">
                  <a16:creationId xmlns:a16="http://schemas.microsoft.com/office/drawing/2014/main" id="{17E00558-8912-48C6-8202-D8A2D854B7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19441"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4" name="Freeform 39">
              <a:extLst>
                <a:ext uri="{FF2B5EF4-FFF2-40B4-BE49-F238E27FC236}">
                  <a16:creationId xmlns:a16="http://schemas.microsoft.com/office/drawing/2014/main" id="{7E4C092A-90EF-4870-97FC-C2D97FD2CE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24178"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80000"/>
              </a:schemeClr>
            </a:solidFill>
            <a:ln>
              <a:noFill/>
            </a:ln>
          </p:spPr>
        </p:sp>
        <p:sp>
          <p:nvSpPr>
            <p:cNvPr id="35" name="Freeform 40">
              <a:extLst>
                <a:ext uri="{FF2B5EF4-FFF2-40B4-BE49-F238E27FC236}">
                  <a16:creationId xmlns:a16="http://schemas.microsoft.com/office/drawing/2014/main" id="{0C8C091A-4902-4B98-BB6B-AF6FA1174B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32166"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80000"/>
              </a:schemeClr>
            </a:solidFill>
            <a:ln>
              <a:noFill/>
            </a:ln>
          </p:spPr>
        </p:sp>
        <p:sp>
          <p:nvSpPr>
            <p:cNvPr id="36" name="Rectangle 41">
              <a:extLst>
                <a:ext uri="{FF2B5EF4-FFF2-40B4-BE49-F238E27FC236}">
                  <a16:creationId xmlns:a16="http://schemas.microsoft.com/office/drawing/2014/main" id="{50C57AA3-5B6E-4C49-9AE3-D130A25404A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22653" y="6596063"/>
              <a:ext cx="23813" cy="252413"/>
            </a:xfrm>
            <a:prstGeom prst="rect">
              <a:avLst/>
            </a:prstGeom>
            <a:solidFill>
              <a:schemeClr val="tx2">
                <a:alpha val="80000"/>
              </a:schemeClr>
            </a:solidFill>
            <a:ln>
              <a:noFill/>
            </a:ln>
          </p:spPr>
        </p:sp>
      </p:grpSp>
      <p:sp>
        <p:nvSpPr>
          <p:cNvPr id="38" name="Rectangle 37">
            <a:extLst>
              <a:ext uri="{FF2B5EF4-FFF2-40B4-BE49-F238E27FC236}">
                <a16:creationId xmlns:a16="http://schemas.microsoft.com/office/drawing/2014/main" id="{6D29BE04-4454-4832-B83F-10D001BFF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5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ound Diagonal Corner Rectangle 7">
            <a:extLst>
              <a:ext uri="{FF2B5EF4-FFF2-40B4-BE49-F238E27FC236}">
                <a16:creationId xmlns:a16="http://schemas.microsoft.com/office/drawing/2014/main" id="{98714CE9-3C2C-48E1-8B8F-CFB7735C4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2867" y="766234"/>
            <a:ext cx="10346266" cy="5325532"/>
          </a:xfrm>
          <a:prstGeom prst="round2DiagRect">
            <a:avLst>
              <a:gd name="adj1" fmla="val 4147"/>
              <a:gd name="adj2" fmla="val 0"/>
            </a:avLst>
          </a:prstGeom>
          <a:solidFill>
            <a:schemeClr val="bg2">
              <a:lumMod val="50000"/>
              <a:alpha val="80000"/>
            </a:schemeClr>
          </a:solidFill>
          <a:ln w="19050" cap="sq">
            <a:solidFill>
              <a:srgbClr val="FFFFFF">
                <a:alpha val="60000"/>
              </a:srgb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34B305-AB14-C258-9E56-BEFAB196454E}"/>
              </a:ext>
            </a:extLst>
          </p:cNvPr>
          <p:cNvSpPr>
            <a:spLocks noGrp="1"/>
          </p:cNvSpPr>
          <p:nvPr>
            <p:ph type="title"/>
          </p:nvPr>
        </p:nvSpPr>
        <p:spPr>
          <a:xfrm>
            <a:off x="1577445" y="1168078"/>
            <a:ext cx="9048219" cy="1092200"/>
          </a:xfrm>
        </p:spPr>
        <p:txBody>
          <a:bodyPr anchor="ctr">
            <a:normAutofit/>
          </a:bodyPr>
          <a:lstStyle/>
          <a:p>
            <a:pPr algn="ctr"/>
            <a:r>
              <a:rPr lang="en-IN" b="1" u="sng" dirty="0">
                <a:solidFill>
                  <a:srgbClr val="FFFFFF"/>
                </a:solidFill>
              </a:rPr>
              <a:t>EXECUTIVE SUMMARY</a:t>
            </a:r>
          </a:p>
        </p:txBody>
      </p:sp>
      <p:sp>
        <p:nvSpPr>
          <p:cNvPr id="3" name="Content Placeholder 2">
            <a:extLst>
              <a:ext uri="{FF2B5EF4-FFF2-40B4-BE49-F238E27FC236}">
                <a16:creationId xmlns:a16="http://schemas.microsoft.com/office/drawing/2014/main" id="{B15D9533-0970-280D-B7EF-5DF6115161A2}"/>
              </a:ext>
            </a:extLst>
          </p:cNvPr>
          <p:cNvSpPr>
            <a:spLocks noGrp="1"/>
          </p:cNvSpPr>
          <p:nvPr>
            <p:ph idx="1"/>
          </p:nvPr>
        </p:nvSpPr>
        <p:spPr>
          <a:xfrm>
            <a:off x="1577446" y="2413001"/>
            <a:ext cx="9048218" cy="3033180"/>
          </a:xfrm>
        </p:spPr>
        <p:txBody>
          <a:bodyPr anchor="ctr">
            <a:normAutofit/>
          </a:bodyPr>
          <a:lstStyle/>
          <a:p>
            <a:pPr>
              <a:lnSpc>
                <a:spcPct val="110000"/>
              </a:lnSpc>
            </a:pPr>
            <a:r>
              <a:rPr lang="en-US" sz="1700">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rPr>
              <a:t>US steel wire market touched USD 6.58 billion in 2021, with a CAGR of 4.5%</a:t>
            </a:r>
          </a:p>
          <a:p>
            <a:pPr>
              <a:lnSpc>
                <a:spcPct val="110000"/>
              </a:lnSpc>
            </a:pPr>
            <a:r>
              <a:rPr lang="en-US" sz="1700">
                <a:solidFill>
                  <a:srgbClr val="FFFFFF"/>
                </a:solidFill>
                <a:latin typeface="Times New Roman" panose="02020603050405020304" pitchFamily="18" charset="0"/>
                <a:cs typeface="Times New Roman" panose="02020603050405020304" pitchFamily="18" charset="0"/>
              </a:rPr>
              <a:t>Amidst the Russia-Ukraine war and pandemic the industry is showing brighter prospects of growth.</a:t>
            </a:r>
          </a:p>
          <a:p>
            <a:pPr>
              <a:lnSpc>
                <a:spcPct val="110000"/>
              </a:lnSpc>
            </a:pPr>
            <a:r>
              <a:rPr lang="en-US" sz="1700">
                <a:solidFill>
                  <a:srgbClr val="FFFFFF"/>
                </a:solidFill>
                <a:latin typeface="Times New Roman" panose="02020603050405020304" pitchFamily="18" charset="0"/>
                <a:cs typeface="Times New Roman" panose="02020603050405020304" pitchFamily="18" charset="0"/>
              </a:rPr>
              <a:t>Export prices have gone up.</a:t>
            </a:r>
          </a:p>
          <a:p>
            <a:pPr>
              <a:lnSpc>
                <a:spcPct val="110000"/>
              </a:lnSpc>
            </a:pPr>
            <a:r>
              <a:rPr lang="en-US" sz="1700">
                <a:solidFill>
                  <a:srgbClr val="FFFFFF"/>
                </a:solidFill>
                <a:latin typeface="Times New Roman" panose="02020603050405020304" pitchFamily="18" charset="0"/>
                <a:cs typeface="Times New Roman" panose="02020603050405020304" pitchFamily="18" charset="0"/>
              </a:rPr>
              <a:t>Domestic supply in the country is unable to meet the internal demand.</a:t>
            </a:r>
          </a:p>
          <a:p>
            <a:pPr>
              <a:lnSpc>
                <a:spcPct val="110000"/>
              </a:lnSpc>
            </a:pPr>
            <a:r>
              <a:rPr lang="en-US" sz="1700">
                <a:solidFill>
                  <a:srgbClr val="FFFFFF"/>
                </a:solidFill>
                <a:effectLst/>
                <a:latin typeface="Times New Roman" panose="02020603050405020304" pitchFamily="18" charset="0"/>
                <a:ea typeface="Calibri" panose="020F0502020204030204" pitchFamily="34" charset="0"/>
                <a:cs typeface="Times New Roman" panose="02020603050405020304" pitchFamily="18" charset="0"/>
              </a:rPr>
              <a:t>US imports almost 60% of its pig iron from Russia and Ukraine</a:t>
            </a:r>
            <a:r>
              <a:rPr lang="en-US" sz="1700">
                <a:solidFill>
                  <a:srgbClr val="FFFFFF"/>
                </a:solidFill>
                <a:latin typeface="Times New Roman" panose="02020603050405020304" pitchFamily="18" charset="0"/>
                <a:ea typeface="Calibri" panose="020F0502020204030204" pitchFamily="34" charset="0"/>
                <a:cs typeface="Times New Roman" panose="02020603050405020304" pitchFamily="18" charset="0"/>
              </a:rPr>
              <a:t>.</a:t>
            </a:r>
          </a:p>
          <a:p>
            <a:pPr>
              <a:lnSpc>
                <a:spcPct val="110000"/>
              </a:lnSpc>
            </a:pPr>
            <a:r>
              <a:rPr lang="en-US" sz="1700">
                <a:solidFill>
                  <a:srgbClr val="FFFFFF"/>
                </a:solidFill>
                <a:latin typeface="Times New Roman" panose="02020603050405020304" pitchFamily="18" charset="0"/>
                <a:cs typeface="Times New Roman" panose="02020603050405020304" pitchFamily="18" charset="0"/>
              </a:rPr>
              <a:t>New strategies should be implemented in managing the inventories and supply chain as now is the time for diversification.</a:t>
            </a:r>
            <a:endParaRPr lang="en-IN" sz="170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70272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48326" y="0"/>
            <a:ext cx="9697453" cy="40011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Impact of Russia Ukraine war on the market</a:t>
            </a:r>
            <a:endParaRPr kumimoji="0" lang="en-IN" sz="2000" b="1" i="0" u="sng"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3" name="Chart Placeholder 5"/>
          <p:cNvGraphicFramePr>
            <a:graphicFrameLocks/>
          </p:cNvGraphicFramePr>
          <p:nvPr/>
        </p:nvGraphicFramePr>
        <p:xfrm>
          <a:off x="377054" y="415209"/>
          <a:ext cx="3966347" cy="3234986"/>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p:cNvGraphicFramePr/>
          <p:nvPr/>
        </p:nvGraphicFramePr>
        <p:xfrm>
          <a:off x="4975726" y="582092"/>
          <a:ext cx="6923505" cy="3416968"/>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p:cNvSpPr txBox="1"/>
          <p:nvPr/>
        </p:nvSpPr>
        <p:spPr>
          <a:xfrm>
            <a:off x="377054" y="3786300"/>
            <a:ext cx="10728093" cy="1846659"/>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Dependence of US on Russia and Ukraine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Other sources not reliable</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High cost of steel wire manufacturing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rPr>
              <a:t>Increase in steel wire prices</a:t>
            </a:r>
            <a:endParaRPr kumimoji="0" lang="en-IN" sz="16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6" name="Chart 5"/>
          <p:cNvGraphicFramePr/>
          <p:nvPr>
            <p:extLst>
              <p:ext uri="{D42A27DB-BD31-4B8C-83A1-F6EECF244321}">
                <p14:modId xmlns:p14="http://schemas.microsoft.com/office/powerpoint/2010/main" val="2276053295"/>
              </p:ext>
            </p:extLst>
          </p:nvPr>
        </p:nvGraphicFramePr>
        <p:xfrm>
          <a:off x="4005178" y="3201114"/>
          <a:ext cx="5816599" cy="338310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573550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6C025-5C7A-E184-A0C6-E8482A6D4A24}"/>
              </a:ext>
            </a:extLst>
          </p:cNvPr>
          <p:cNvSpPr>
            <a:spLocks noGrp="1"/>
          </p:cNvSpPr>
          <p:nvPr>
            <p:ph type="title"/>
          </p:nvPr>
        </p:nvSpPr>
        <p:spPr>
          <a:xfrm>
            <a:off x="2672350" y="146570"/>
            <a:ext cx="6844121" cy="1478570"/>
          </a:xfrm>
        </p:spPr>
        <p:txBody>
          <a:bodyPr/>
          <a:lstStyle/>
          <a:p>
            <a:pPr algn="ctr"/>
            <a:r>
              <a:rPr lang="en-IN" b="1" u="sng"/>
              <a:t>OPPORTUNITIES &amp; SOLUTIONS</a:t>
            </a:r>
            <a:endParaRPr lang="en-IN" b="1" u="sng" dirty="0"/>
          </a:p>
        </p:txBody>
      </p:sp>
      <p:sp>
        <p:nvSpPr>
          <p:cNvPr id="3" name="Content Placeholder 2">
            <a:extLst>
              <a:ext uri="{FF2B5EF4-FFF2-40B4-BE49-F238E27FC236}">
                <a16:creationId xmlns:a16="http://schemas.microsoft.com/office/drawing/2014/main" id="{D7774285-C8D8-CD9B-FE06-B3456D37EC92}"/>
              </a:ext>
            </a:extLst>
          </p:cNvPr>
          <p:cNvSpPr>
            <a:spLocks noGrp="1"/>
          </p:cNvSpPr>
          <p:nvPr>
            <p:ph idx="1"/>
          </p:nvPr>
        </p:nvSpPr>
        <p:spPr>
          <a:xfrm>
            <a:off x="1141412" y="1519084"/>
            <a:ext cx="9905999" cy="4272117"/>
          </a:xfrm>
        </p:spPr>
        <p:txBody>
          <a:bodyPr/>
          <a:lstStyle/>
          <a:p>
            <a:r>
              <a:rPr lang="en-IN" sz="2800" b="1" u="sng" dirty="0">
                <a:latin typeface="Times New Roman" panose="02020603050405020304" pitchFamily="18" charset="0"/>
                <a:cs typeface="Times New Roman" panose="02020603050405020304" pitchFamily="18" charset="0"/>
              </a:rPr>
              <a:t>Opportunities</a:t>
            </a:r>
            <a:r>
              <a:rPr lang="en-IN" dirty="0">
                <a:latin typeface="Times New Roman" panose="02020603050405020304" pitchFamily="18" charset="0"/>
                <a:cs typeface="Times New Roman" panose="02020603050405020304" pitchFamily="18" charset="0"/>
              </a:rPr>
              <a:t>:</a:t>
            </a:r>
          </a:p>
          <a:p>
            <a:r>
              <a:rPr lang="en-US" sz="1800" dirty="0">
                <a:effectLst/>
                <a:latin typeface="Times New Roman" panose="02020603050405020304" pitchFamily="18" charset="0"/>
                <a:ea typeface="Calibri" panose="020F0502020204030204" pitchFamily="34" charset="0"/>
                <a:cs typeface="Mangal" panose="02040503050203030202" pitchFamily="18" charset="0"/>
              </a:rPr>
              <a:t>Increase in revenue stream, as the size of the US steel wire market is USD 6.58 billion, even capturing 0.5% of market share would lead to an increase of more than </a:t>
            </a:r>
            <a:r>
              <a:rPr lang="en-US" sz="1800" b="1" dirty="0">
                <a:effectLst/>
                <a:latin typeface="Times New Roman" panose="02020603050405020304" pitchFamily="18" charset="0"/>
                <a:ea typeface="Calibri" panose="020F0502020204030204" pitchFamily="34" charset="0"/>
                <a:cs typeface="Mangal" panose="02040503050203030202" pitchFamily="18" charset="0"/>
              </a:rPr>
              <a:t>USD 30 million in revenue.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r>
              <a:rPr lang="en-US" sz="1800" dirty="0">
                <a:effectLst/>
                <a:latin typeface="Times New Roman" panose="02020603050405020304" pitchFamily="18" charset="0"/>
                <a:ea typeface="Calibri" panose="020F0502020204030204" pitchFamily="34" charset="0"/>
                <a:cs typeface="Mangal" panose="02040503050203030202" pitchFamily="18" charset="0"/>
              </a:rPr>
              <a:t>A steady supply of steal wire for the core components manufacturing business, this is essential as the supply chains are disrupted across the globe.</a:t>
            </a:r>
          </a:p>
          <a:p>
            <a:r>
              <a:rPr lang="en-US" sz="2800" b="1" u="sng" dirty="0">
                <a:latin typeface="Times New Roman" panose="02020603050405020304" pitchFamily="18" charset="0"/>
                <a:cs typeface="Times New Roman" panose="02020603050405020304" pitchFamily="18" charset="0"/>
              </a:rPr>
              <a:t>Solutions:</a:t>
            </a:r>
          </a:p>
          <a:p>
            <a:r>
              <a:rPr lang="en-US" sz="1800" dirty="0">
                <a:effectLst/>
                <a:latin typeface="Times New Roman" panose="02020603050405020304" pitchFamily="18" charset="0"/>
                <a:ea typeface="Calibri" panose="020F0502020204030204" pitchFamily="34" charset="0"/>
              </a:rPr>
              <a:t>Going for opening a steel wire manufacturing plant</a:t>
            </a:r>
          </a:p>
          <a:p>
            <a:r>
              <a:rPr lang="en-US" sz="1800" dirty="0">
                <a:effectLst/>
                <a:latin typeface="Times New Roman" panose="02020603050405020304" pitchFamily="18" charset="0"/>
                <a:ea typeface="Calibri" panose="020F0502020204030204" pitchFamily="34" charset="0"/>
              </a:rPr>
              <a:t>M&amp;A projects, since covid has adversely affected many medium and even some large size firms, hence they are looking to merge or even be acquired in order to sustain.</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endParaRPr lang="en-IN" dirty="0"/>
          </a:p>
        </p:txBody>
      </p:sp>
    </p:spTree>
    <p:extLst>
      <p:ext uri="{BB962C8B-B14F-4D97-AF65-F5344CB8AC3E}">
        <p14:creationId xmlns:p14="http://schemas.microsoft.com/office/powerpoint/2010/main" val="1085070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8E6E4-C786-6CD9-95EF-9651C293F0ED}"/>
              </a:ext>
            </a:extLst>
          </p:cNvPr>
          <p:cNvSpPr>
            <a:spLocks noGrp="1"/>
          </p:cNvSpPr>
          <p:nvPr>
            <p:ph type="title"/>
          </p:nvPr>
        </p:nvSpPr>
        <p:spPr>
          <a:xfrm>
            <a:off x="4265176" y="205563"/>
            <a:ext cx="3658469" cy="974308"/>
          </a:xfrm>
        </p:spPr>
        <p:txBody>
          <a:bodyPr/>
          <a:lstStyle/>
          <a:p>
            <a:pPr algn="ctr"/>
            <a:r>
              <a:rPr lang="en-IN" b="1" u="sng" dirty="0">
                <a:latin typeface="Times New Roman" panose="02020603050405020304" pitchFamily="18" charset="0"/>
                <a:cs typeface="Times New Roman" panose="02020603050405020304" pitchFamily="18" charset="0"/>
              </a:rPr>
              <a:t>CONTEXT</a:t>
            </a:r>
            <a:r>
              <a:rPr lang="en-IN" dirty="0"/>
              <a:t>	</a:t>
            </a:r>
          </a:p>
        </p:txBody>
      </p:sp>
      <p:sp>
        <p:nvSpPr>
          <p:cNvPr id="3" name="Content Placeholder 2">
            <a:extLst>
              <a:ext uri="{FF2B5EF4-FFF2-40B4-BE49-F238E27FC236}">
                <a16:creationId xmlns:a16="http://schemas.microsoft.com/office/drawing/2014/main" id="{A13C8A23-1902-5C5B-7A5E-9D9B3E85BC07}"/>
              </a:ext>
            </a:extLst>
          </p:cNvPr>
          <p:cNvSpPr>
            <a:spLocks noGrp="1"/>
          </p:cNvSpPr>
          <p:nvPr>
            <p:ph idx="1"/>
          </p:nvPr>
        </p:nvSpPr>
        <p:spPr>
          <a:xfrm>
            <a:off x="1143000" y="1179870"/>
            <a:ext cx="9905999" cy="5472567"/>
          </a:xfrm>
        </p:spPr>
        <p:txBody>
          <a:bodyPr/>
          <a:lstStyle/>
          <a:p>
            <a:r>
              <a:rPr lang="en-IN" b="1" u="sng" dirty="0">
                <a:latin typeface="Times New Roman" panose="02020603050405020304" pitchFamily="18" charset="0"/>
                <a:cs typeface="Times New Roman" panose="02020603050405020304" pitchFamily="18" charset="0"/>
              </a:rPr>
              <a:t>Export Outlook:</a:t>
            </a:r>
          </a:p>
          <a:p>
            <a:r>
              <a:rPr lang="en-IN" sz="1800" dirty="0">
                <a:latin typeface="Times New Roman" panose="02020603050405020304" pitchFamily="18" charset="0"/>
                <a:cs typeface="Times New Roman" panose="02020603050405020304" pitchFamily="18" charset="0"/>
              </a:rPr>
              <a:t>The value of export has risen before the pandemic era, but the quantity of export is same as pre pandemic level which shows that the price of steel wire have been increased.</a:t>
            </a:r>
          </a:p>
          <a:p>
            <a:r>
              <a:rPr lang="en-IN" b="1" u="sng" dirty="0">
                <a:latin typeface="Times New Roman" panose="02020603050405020304" pitchFamily="18" charset="0"/>
                <a:cs typeface="Times New Roman" panose="02020603050405020304" pitchFamily="18" charset="0"/>
              </a:rPr>
              <a:t>Import Outlook:</a:t>
            </a:r>
          </a:p>
          <a:p>
            <a:r>
              <a:rPr lang="en-IN" sz="1800" dirty="0">
                <a:latin typeface="Times New Roman" panose="02020603050405020304" pitchFamily="18" charset="0"/>
                <a:cs typeface="Times New Roman" panose="02020603050405020304" pitchFamily="18" charset="0"/>
              </a:rPr>
              <a:t>The price of the import and as well as the quantity has risen up showing that the domestic demand cannot be fulfilled internally.</a:t>
            </a:r>
          </a:p>
          <a:p>
            <a:r>
              <a:rPr lang="en-IN" sz="1800" dirty="0">
                <a:latin typeface="Times New Roman" panose="02020603050405020304" pitchFamily="18" charset="0"/>
                <a:cs typeface="Times New Roman" panose="02020603050405020304" pitchFamily="18" charset="0"/>
              </a:rPr>
              <a:t>The Automotive industry which has significant share in driving the demand is also showing healthy growth which in turn rises the demand.</a:t>
            </a:r>
          </a:p>
          <a:p>
            <a:r>
              <a:rPr lang="en-IN" b="1" u="sng" dirty="0">
                <a:latin typeface="Times New Roman" panose="02020603050405020304" pitchFamily="18" charset="0"/>
                <a:cs typeface="Times New Roman" panose="02020603050405020304" pitchFamily="18" charset="0"/>
              </a:rPr>
              <a:t>labour Shortage:</a:t>
            </a:r>
          </a:p>
          <a:p>
            <a:r>
              <a:rPr lang="en-IN" sz="1800" dirty="0">
                <a:latin typeface="Times New Roman" panose="02020603050405020304" pitchFamily="18" charset="0"/>
                <a:cs typeface="Times New Roman" panose="02020603050405020304" pitchFamily="18" charset="0"/>
              </a:rPr>
              <a:t>The labour shortage is also a major issue faced by the industry.</a:t>
            </a:r>
          </a:p>
          <a:p>
            <a:r>
              <a:rPr lang="en-IN" sz="1800" dirty="0">
                <a:latin typeface="Times New Roman" panose="02020603050405020304" pitchFamily="18" charset="0"/>
                <a:cs typeface="Times New Roman" panose="02020603050405020304" pitchFamily="18" charset="0"/>
              </a:rPr>
              <a:t>Increasing number of aged labour and youth doesn’t want to work in manual industry.</a:t>
            </a:r>
          </a:p>
          <a:p>
            <a:r>
              <a:rPr lang="en-IN" sz="1800" dirty="0">
                <a:latin typeface="Times New Roman" panose="02020603050405020304" pitchFamily="18" charset="0"/>
                <a:cs typeface="Times New Roman" panose="02020603050405020304" pitchFamily="18" charset="0"/>
              </a:rPr>
              <a:t>Many players are going with automation hence not depending too much on labour.</a:t>
            </a:r>
          </a:p>
          <a:p>
            <a:endParaRPr lang="en-IN" b="1" u="sng"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1515310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5151C-D742-143D-B204-E91F7F4E7DD6}"/>
              </a:ext>
            </a:extLst>
          </p:cNvPr>
          <p:cNvSpPr>
            <a:spLocks noGrp="1"/>
          </p:cNvSpPr>
          <p:nvPr>
            <p:ph type="title"/>
          </p:nvPr>
        </p:nvSpPr>
        <p:spPr>
          <a:xfrm>
            <a:off x="2952570" y="150533"/>
            <a:ext cx="6283682" cy="867106"/>
          </a:xfrm>
        </p:spPr>
        <p:txBody>
          <a:bodyPr/>
          <a:lstStyle/>
          <a:p>
            <a:pPr algn="ctr"/>
            <a:r>
              <a:rPr lang="en-IN" b="1" u="sng" dirty="0">
                <a:latin typeface="Times New Roman" panose="02020603050405020304" pitchFamily="18" charset="0"/>
                <a:cs typeface="Times New Roman" panose="02020603050405020304" pitchFamily="18" charset="0"/>
              </a:rPr>
              <a:t>EVALUATION OF OPTIONS</a:t>
            </a:r>
          </a:p>
        </p:txBody>
      </p:sp>
      <p:graphicFrame>
        <p:nvGraphicFramePr>
          <p:cNvPr id="15" name="Diagram 14">
            <a:extLst>
              <a:ext uri="{FF2B5EF4-FFF2-40B4-BE49-F238E27FC236}">
                <a16:creationId xmlns:a16="http://schemas.microsoft.com/office/drawing/2014/main" id="{0B23333A-53D7-DF11-D3EA-FAB17294819B}"/>
              </a:ext>
            </a:extLst>
          </p:cNvPr>
          <p:cNvGraphicFramePr/>
          <p:nvPr>
            <p:extLst>
              <p:ext uri="{D42A27DB-BD31-4B8C-83A1-F6EECF244321}">
                <p14:modId xmlns:p14="http://schemas.microsoft.com/office/powerpoint/2010/main" val="1160561613"/>
              </p:ext>
            </p:extLst>
          </p:nvPr>
        </p:nvGraphicFramePr>
        <p:xfrm>
          <a:off x="530943" y="899653"/>
          <a:ext cx="10987548" cy="55932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050361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5151C-D742-143D-B204-E91F7F4E7DD6}"/>
              </a:ext>
            </a:extLst>
          </p:cNvPr>
          <p:cNvSpPr>
            <a:spLocks noGrp="1"/>
          </p:cNvSpPr>
          <p:nvPr>
            <p:ph type="title"/>
          </p:nvPr>
        </p:nvSpPr>
        <p:spPr>
          <a:xfrm>
            <a:off x="2952570" y="150533"/>
            <a:ext cx="6283682" cy="867106"/>
          </a:xfrm>
        </p:spPr>
        <p:txBody>
          <a:bodyPr/>
          <a:lstStyle/>
          <a:p>
            <a:pPr algn="ctr"/>
            <a:r>
              <a:rPr lang="en-IN" b="1" u="sng" dirty="0">
                <a:latin typeface="Times New Roman" panose="02020603050405020304" pitchFamily="18" charset="0"/>
                <a:cs typeface="Times New Roman" panose="02020603050405020304" pitchFamily="18" charset="0"/>
              </a:rPr>
              <a:t>EVALUATION OF OPTIONS</a:t>
            </a:r>
          </a:p>
        </p:txBody>
      </p:sp>
      <p:graphicFrame>
        <p:nvGraphicFramePr>
          <p:cNvPr id="15" name="Diagram 14">
            <a:extLst>
              <a:ext uri="{FF2B5EF4-FFF2-40B4-BE49-F238E27FC236}">
                <a16:creationId xmlns:a16="http://schemas.microsoft.com/office/drawing/2014/main" id="{0B23333A-53D7-DF11-D3EA-FAB17294819B}"/>
              </a:ext>
            </a:extLst>
          </p:cNvPr>
          <p:cNvGraphicFramePr/>
          <p:nvPr>
            <p:extLst>
              <p:ext uri="{D42A27DB-BD31-4B8C-83A1-F6EECF244321}">
                <p14:modId xmlns:p14="http://schemas.microsoft.com/office/powerpoint/2010/main" val="4066622420"/>
              </p:ext>
            </p:extLst>
          </p:nvPr>
        </p:nvGraphicFramePr>
        <p:xfrm>
          <a:off x="600636" y="899653"/>
          <a:ext cx="11375053" cy="55932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087979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5151C-D742-143D-B204-E91F7F4E7DD6}"/>
              </a:ext>
            </a:extLst>
          </p:cNvPr>
          <p:cNvSpPr>
            <a:spLocks noGrp="1"/>
          </p:cNvSpPr>
          <p:nvPr>
            <p:ph type="title"/>
          </p:nvPr>
        </p:nvSpPr>
        <p:spPr>
          <a:xfrm>
            <a:off x="2952570" y="150533"/>
            <a:ext cx="6283682" cy="867106"/>
          </a:xfrm>
        </p:spPr>
        <p:txBody>
          <a:bodyPr/>
          <a:lstStyle/>
          <a:p>
            <a:pPr algn="ctr"/>
            <a:r>
              <a:rPr lang="en-IN" b="1" u="sng" dirty="0">
                <a:latin typeface="Times New Roman" panose="02020603050405020304" pitchFamily="18" charset="0"/>
                <a:cs typeface="Times New Roman" panose="02020603050405020304" pitchFamily="18" charset="0"/>
              </a:rPr>
              <a:t>EVALUATION OF OPTIONS</a:t>
            </a:r>
          </a:p>
        </p:txBody>
      </p:sp>
      <p:graphicFrame>
        <p:nvGraphicFramePr>
          <p:cNvPr id="15" name="Diagram 14">
            <a:extLst>
              <a:ext uri="{FF2B5EF4-FFF2-40B4-BE49-F238E27FC236}">
                <a16:creationId xmlns:a16="http://schemas.microsoft.com/office/drawing/2014/main" id="{0B23333A-53D7-DF11-D3EA-FAB17294819B}"/>
              </a:ext>
            </a:extLst>
          </p:cNvPr>
          <p:cNvGraphicFramePr/>
          <p:nvPr>
            <p:extLst>
              <p:ext uri="{D42A27DB-BD31-4B8C-83A1-F6EECF244321}">
                <p14:modId xmlns:p14="http://schemas.microsoft.com/office/powerpoint/2010/main" val="1699526978"/>
              </p:ext>
            </p:extLst>
          </p:nvPr>
        </p:nvGraphicFramePr>
        <p:xfrm>
          <a:off x="600636" y="899653"/>
          <a:ext cx="11375053" cy="55932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773985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94313-B65F-ABFD-573B-FD76715F0474}"/>
              </a:ext>
            </a:extLst>
          </p:cNvPr>
          <p:cNvSpPr>
            <a:spLocks noGrp="1"/>
          </p:cNvSpPr>
          <p:nvPr>
            <p:ph type="title"/>
          </p:nvPr>
        </p:nvSpPr>
        <p:spPr>
          <a:xfrm>
            <a:off x="1141413" y="-154368"/>
            <a:ext cx="9905998" cy="1478570"/>
          </a:xfrm>
        </p:spPr>
        <p:txBody>
          <a:bodyPr/>
          <a:lstStyle/>
          <a:p>
            <a:pPr algn="ctr"/>
            <a:r>
              <a:rPr lang="en-US" sz="2400" b="1" dirty="0">
                <a:effectLst/>
                <a:latin typeface="Times New Roman" panose="02020603050405020304" pitchFamily="18" charset="0"/>
                <a:ea typeface="Calibri" panose="020F0502020204030204" pitchFamily="34" charset="0"/>
                <a:cs typeface="Mangal" panose="02040503050203030202" pitchFamily="18" charset="0"/>
              </a:rPr>
              <a:t>Cost and time estimation of options being considered:</a:t>
            </a:r>
            <a:br>
              <a:rPr lang="en-IN" sz="1800" b="1" dirty="0">
                <a:effectLst/>
                <a:latin typeface="Calibri" panose="020F0502020204030204" pitchFamily="34" charset="0"/>
                <a:ea typeface="Calibri" panose="020F0502020204030204" pitchFamily="34" charset="0"/>
                <a:cs typeface="Mangal" panose="02040503050203030202" pitchFamily="18" charset="0"/>
              </a:rPr>
            </a:br>
            <a:endParaRPr lang="en-IN" b="1" dirty="0"/>
          </a:p>
        </p:txBody>
      </p:sp>
      <p:pic>
        <p:nvPicPr>
          <p:cNvPr id="5" name="Picture 4">
            <a:extLst>
              <a:ext uri="{FF2B5EF4-FFF2-40B4-BE49-F238E27FC236}">
                <a16:creationId xmlns:a16="http://schemas.microsoft.com/office/drawing/2014/main" id="{9376176B-F45B-86A1-A126-15C1DF63927A}"/>
              </a:ext>
            </a:extLst>
          </p:cNvPr>
          <p:cNvPicPr>
            <a:picLocks noChangeAspect="1"/>
          </p:cNvPicPr>
          <p:nvPr/>
        </p:nvPicPr>
        <p:blipFill rotWithShape="1">
          <a:blip r:embed="rId2"/>
          <a:srcRect l="2101" t="4487" r="1903" b="41515"/>
          <a:stretch/>
        </p:blipFill>
        <p:spPr>
          <a:xfrm>
            <a:off x="258783" y="1447799"/>
            <a:ext cx="11674433" cy="2797629"/>
          </a:xfrm>
          <a:prstGeom prst="rect">
            <a:avLst/>
          </a:prstGeom>
        </p:spPr>
      </p:pic>
    </p:spTree>
    <p:extLst>
      <p:ext uri="{BB962C8B-B14F-4D97-AF65-F5344CB8AC3E}">
        <p14:creationId xmlns:p14="http://schemas.microsoft.com/office/powerpoint/2010/main" val="3901068763"/>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adeVTI">
  <a:themeElements>
    <a:clrScheme name="gradient">
      <a:dk1>
        <a:sysClr val="windowText" lastClr="000000"/>
      </a:dk1>
      <a:lt1>
        <a:sysClr val="window" lastClr="FFFFFF"/>
      </a:lt1>
      <a:dk2>
        <a:srgbClr val="203040"/>
      </a:dk2>
      <a:lt2>
        <a:srgbClr val="ECF0F0"/>
      </a:lt2>
      <a:accent1>
        <a:srgbClr val="00BAC8"/>
      </a:accent1>
      <a:accent2>
        <a:srgbClr val="794DFF"/>
      </a:accent2>
      <a:accent3>
        <a:srgbClr val="00D17D"/>
      </a:accent3>
      <a:accent4>
        <a:srgbClr val="E69500"/>
      </a:accent4>
      <a:accent5>
        <a:srgbClr val="FE5D21"/>
      </a:accent5>
      <a:accent6>
        <a:srgbClr val="DA2A69"/>
      </a:accent6>
      <a:hlink>
        <a:srgbClr val="3E8FF1"/>
      </a:hlink>
      <a:folHlink>
        <a:srgbClr val="939393"/>
      </a:folHlink>
    </a:clrScheme>
    <a:fontScheme name="Custom 49">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adeVTI" id="{1194088A-B135-4437-9FD8-7466BBC13A13}" vid="{B787DE2F-1995-45D8-A8E2-6B5CC521AC55}"/>
    </a:ext>
  </a:extLst>
</a:theme>
</file>

<file path=ppt/theme/theme2.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3.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2.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ppt/theme/themeOverride3.xml><?xml version="1.0" encoding="utf-8"?>
<a:themeOverride xmlns:a="http://schemas.openxmlformats.org/drawingml/2006/main">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themeOverride>
</file>

<file path=docProps/app.xml><?xml version="1.0" encoding="utf-8"?>
<Properties xmlns="http://schemas.openxmlformats.org/officeDocument/2006/extended-properties" xmlns:vt="http://schemas.openxmlformats.org/officeDocument/2006/docPropsVTypes">
  <TotalTime>538</TotalTime>
  <Words>2596</Words>
  <Application>Microsoft Office PowerPoint</Application>
  <PresentationFormat>Widescreen</PresentationFormat>
  <Paragraphs>253</Paragraphs>
  <Slides>30</Slides>
  <Notes>2</Notes>
  <HiddenSlides>0</HiddenSlides>
  <MMClips>1</MMClips>
  <ScaleCrop>false</ScaleCrop>
  <HeadingPairs>
    <vt:vector size="6" baseType="variant">
      <vt:variant>
        <vt:lpstr>Fonts Used</vt:lpstr>
      </vt:variant>
      <vt:variant>
        <vt:i4>15</vt:i4>
      </vt:variant>
      <vt:variant>
        <vt:lpstr>Theme</vt:lpstr>
      </vt:variant>
      <vt:variant>
        <vt:i4>3</vt:i4>
      </vt:variant>
      <vt:variant>
        <vt:lpstr>Slide Titles</vt:lpstr>
      </vt:variant>
      <vt:variant>
        <vt:i4>30</vt:i4>
      </vt:variant>
    </vt:vector>
  </HeadingPairs>
  <TitlesOfParts>
    <vt:vector size="48" baseType="lpstr">
      <vt:lpstr>Aharoni</vt:lpstr>
      <vt:lpstr>Arial</vt:lpstr>
      <vt:lpstr>Avenir Next LT Pro</vt:lpstr>
      <vt:lpstr>Calibri</vt:lpstr>
      <vt:lpstr>Calibri Light</vt:lpstr>
      <vt:lpstr>Century Gothic</vt:lpstr>
      <vt:lpstr>EB Garamond</vt:lpstr>
      <vt:lpstr>Fira Sans Extra Condensed Medium</vt:lpstr>
      <vt:lpstr>Playfair Display</vt:lpstr>
      <vt:lpstr>Roboto</vt:lpstr>
      <vt:lpstr>Times New Roman</vt:lpstr>
      <vt:lpstr>Trebuchet MS</vt:lpstr>
      <vt:lpstr>Tw Cen MT</vt:lpstr>
      <vt:lpstr>Wingdings</vt:lpstr>
      <vt:lpstr>Wingdings 3</vt:lpstr>
      <vt:lpstr>FadeVTI</vt:lpstr>
      <vt:lpstr>Circuit</vt:lpstr>
      <vt:lpstr>Facet</vt:lpstr>
      <vt:lpstr>CONSULTING &amp; ADVISORY  PRACTICE ASSIGNMENT</vt:lpstr>
      <vt:lpstr>Situation</vt:lpstr>
      <vt:lpstr>EXECUTIVE SUMMARY</vt:lpstr>
      <vt:lpstr>OPPORTUNITIES &amp; SOLUTIONS</vt:lpstr>
      <vt:lpstr>CONTEXT </vt:lpstr>
      <vt:lpstr>EVALUATION OF OPTIONS</vt:lpstr>
      <vt:lpstr>EVALUATION OF OPTIONS</vt:lpstr>
      <vt:lpstr>EVALUATION OF OPTIONS</vt:lpstr>
      <vt:lpstr>Cost and time estimation of options being considered: </vt:lpstr>
      <vt:lpstr>RECOMMENDATIONS</vt:lpstr>
      <vt:lpstr>ACTIONS</vt:lpstr>
      <vt:lpstr>ACTIONS cont..</vt:lpstr>
      <vt:lpstr>APPENDIX</vt:lpstr>
      <vt:lpstr>PowerPoint Presentation</vt:lpstr>
      <vt:lpstr>PESTEL ANALYSIS</vt:lpstr>
      <vt:lpstr>KEY ASSUMPTIONS</vt:lpstr>
      <vt:lpstr>Financials</vt:lpstr>
      <vt:lpstr>FORECASTING REVENUE FOR YEAR 2022</vt:lpstr>
      <vt:lpstr>PowerPoint Presentation</vt:lpstr>
      <vt:lpstr>Key Risks</vt:lpstr>
      <vt:lpstr>PowerPoint Presentation</vt:lpstr>
      <vt:lpstr>PowerPoint Presentation</vt:lpstr>
      <vt:lpstr>Legal / Regulatory / other specialist opinions: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CONSULTING ADVISORY &amp;  PRACTICE ASSIGNMENT</dc:title>
  <dc:creator>Yash Vardhan Agarwal</dc:creator>
  <cp:lastModifiedBy>savyasachi joshi</cp:lastModifiedBy>
  <cp:revision>58</cp:revision>
  <dcterms:created xsi:type="dcterms:W3CDTF">2022-08-10T16:36:09Z</dcterms:created>
  <dcterms:modified xsi:type="dcterms:W3CDTF">2022-09-15T10:39:02Z</dcterms:modified>
</cp:coreProperties>
</file>

<file path=docProps/thumbnail.jpeg>
</file>